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256" r:id="rId2"/>
    <p:sldId id="257" r:id="rId3"/>
    <p:sldId id="259" r:id="rId4"/>
    <p:sldId id="258" r:id="rId5"/>
    <p:sldId id="260" r:id="rId6"/>
    <p:sldId id="261" r:id="rId7"/>
    <p:sldId id="263" r:id="rId8"/>
    <p:sldId id="264" r:id="rId9"/>
    <p:sldId id="265"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66" r:id="rId28"/>
    <p:sldId id="267" r:id="rId29"/>
    <p:sldId id="268" r:id="rId30"/>
    <p:sldId id="269" r:id="rId31"/>
    <p:sldId id="270" r:id="rId32"/>
    <p:sldId id="271" r:id="rId33"/>
    <p:sldId id="272" r:id="rId34"/>
    <p:sldId id="291" r:id="rId35"/>
    <p:sldId id="292" r:id="rId36"/>
    <p:sldId id="293" r:id="rId37"/>
    <p:sldId id="294" r:id="rId38"/>
    <p:sldId id="302" r:id="rId39"/>
    <p:sldId id="303" r:id="rId40"/>
    <p:sldId id="304" r:id="rId41"/>
    <p:sldId id="305" r:id="rId42"/>
    <p:sldId id="306" r:id="rId43"/>
    <p:sldId id="310" r:id="rId44"/>
    <p:sldId id="307" r:id="rId45"/>
    <p:sldId id="308" r:id="rId46"/>
    <p:sldId id="309" r:id="rId47"/>
    <p:sldId id="311" r:id="rId48"/>
    <p:sldId id="312" r:id="rId49"/>
    <p:sldId id="313" r:id="rId50"/>
    <p:sldId id="314" r:id="rId51"/>
    <p:sldId id="315" r:id="rId52"/>
    <p:sldId id="317"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2016/10/14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p:cNvSpPr>
          <p:nvPr>
            <p:ph type="sldImg"/>
          </p:nvPr>
        </p:nvSpPr>
        <p:spPr/>
        <p:txBody>
          <a:bodyPr/>
          <a:lstStyle/>
          <a:p>
            <a:endParaRPr lang="zh-CN" altLang="en-US"/>
          </a:p>
        </p:txBody>
      </p:sp>
      <p:sp>
        <p:nvSpPr>
          <p:cNvPr id="5122" name="备注占位符 2"/>
          <p:cNvSpPr>
            <a:spLocks noGrp="1"/>
          </p:cNvSpPr>
          <p:nvPr>
            <p:ph type="body"/>
          </p:nvPr>
        </p:nvSpPr>
        <p:spPr/>
        <p:txBody>
          <a:bodyPr lIns="91440" tIns="45720" rIns="91440" bIns="45720" anchor="t"/>
          <a:lstStyle/>
          <a:p>
            <a:pPr lvl="0"/>
            <a:r>
              <a:rPr lang="zh-CN" altLang="en-US" dirty="0"/>
              <a:t>胖</a:t>
            </a:r>
            <a:r>
              <a:rPr lang="en-US" altLang="zh-CN" dirty="0"/>
              <a:t>AP</a:t>
            </a:r>
            <a:r>
              <a:rPr lang="zh-CN" altLang="en-US" dirty="0"/>
              <a:t>：无线路由器</a:t>
            </a:r>
          </a:p>
        </p:txBody>
      </p:sp>
      <p:sp>
        <p:nvSpPr>
          <p:cNvPr id="5123"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algn="r"/>
            <a:fld id="{9A0DB2DC-4C9A-4742-B13C-FB6460FD3503}" type="slidenum">
              <a:rPr lang="zh-CN" altLang="en-US" sz="1200"/>
              <a:t>11</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txBody>
          <a:bodyPr/>
          <a:lstStyle/>
          <a:p>
            <a:endParaRPr lang="zh-CN" altLang="en-US"/>
          </a:p>
        </p:txBody>
      </p:sp>
      <p:sp>
        <p:nvSpPr>
          <p:cNvPr id="7170" name="备注占位符 2"/>
          <p:cNvSpPr>
            <a:spLocks noGrp="1"/>
          </p:cNvSpPr>
          <p:nvPr>
            <p:ph type="body"/>
          </p:nvPr>
        </p:nvSpPr>
        <p:spPr/>
        <p:txBody>
          <a:bodyPr lIns="91440" tIns="45720" rIns="91440" bIns="45720" anchor="t"/>
          <a:lstStyle/>
          <a:p>
            <a:pPr lvl="0"/>
            <a:r>
              <a:rPr lang="zh-CN" altLang="en-US" dirty="0"/>
              <a:t>瘦</a:t>
            </a:r>
            <a:r>
              <a:rPr lang="en-US" altLang="zh-CN" dirty="0"/>
              <a:t>AP:</a:t>
            </a:r>
            <a:r>
              <a:rPr lang="zh-CN" altLang="en-US" dirty="0"/>
              <a:t>无线网关、网桥 </a:t>
            </a:r>
            <a:r>
              <a:rPr lang="zh-CN" altLang="en-US" baseline="0" dirty="0"/>
              <a:t>    </a:t>
            </a:r>
            <a:r>
              <a:rPr lang="en-US" altLang="zh-CN" dirty="0"/>
              <a:t>AC:</a:t>
            </a:r>
            <a:r>
              <a:rPr lang="zh-CN" altLang="en-US" dirty="0"/>
              <a:t>接入控制器</a:t>
            </a:r>
          </a:p>
        </p:txBody>
      </p:sp>
      <p:sp>
        <p:nvSpPr>
          <p:cNvPr id="717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algn="r"/>
            <a:fld id="{9A0DB2DC-4C9A-4742-B13C-FB6460FD3503}" type="slidenum">
              <a:rPr lang="zh-CN" altLang="en-US" sz="1200"/>
              <a:t>12</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p:txBody>
          <a:bodyPr/>
          <a:lstStyle/>
          <a:p>
            <a:endParaRPr lang="zh-CN" altLang="en-US"/>
          </a:p>
        </p:txBody>
      </p:sp>
      <p:sp>
        <p:nvSpPr>
          <p:cNvPr id="11266" name="备注占位符 2"/>
          <p:cNvSpPr>
            <a:spLocks noGrp="1"/>
          </p:cNvSpPr>
          <p:nvPr>
            <p:ph type="body"/>
          </p:nvPr>
        </p:nvSpPr>
        <p:spPr/>
        <p:txBody>
          <a:bodyPr lIns="91440" tIns="45720" rIns="91440" bIns="45720" anchor="t"/>
          <a:lstStyle/>
          <a:p>
            <a:pPr lvl="0"/>
            <a:endParaRPr lang="zh-CN" altLang="en-US" dirty="0"/>
          </a:p>
        </p:txBody>
      </p:sp>
      <p:sp>
        <p:nvSpPr>
          <p:cNvPr id="1126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algn="r"/>
            <a:fld id="{9A0DB2DC-4C9A-4742-B13C-FB6460FD3503}" type="slidenum">
              <a:rPr lang="zh-CN" altLang="en-US" sz="1200"/>
              <a:t>15</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txBody>
          <a:bodyPr/>
          <a:lstStyle/>
          <a:p>
            <a:endParaRPr lang="zh-CN" altLang="en-US"/>
          </a:p>
        </p:txBody>
      </p:sp>
      <p:sp>
        <p:nvSpPr>
          <p:cNvPr id="13314" name="备注占位符 2"/>
          <p:cNvSpPr>
            <a:spLocks noGrp="1"/>
          </p:cNvSpPr>
          <p:nvPr>
            <p:ph type="body"/>
          </p:nvPr>
        </p:nvSpPr>
        <p:spPr/>
        <p:txBody>
          <a:bodyPr lIns="91440" tIns="45720" rIns="91440" bIns="45720" anchor="t"/>
          <a:lstStyle/>
          <a:p>
            <a:pPr lvl="0"/>
            <a:r>
              <a:rPr lang="zh-CN" altLang="en-US" dirty="0"/>
              <a:t>有线无线的统一管理 </a:t>
            </a:r>
            <a:r>
              <a:rPr lang="en-US" altLang="zh-CN" dirty="0"/>
              <a:t>Meru</a:t>
            </a:r>
            <a:r>
              <a:rPr lang="zh-CN" altLang="en-US" dirty="0"/>
              <a:t>公司：不锁定于某个供应商，提高系统灵活性，降低用户</a:t>
            </a:r>
            <a:r>
              <a:rPr lang="en-US" altLang="zh-CN" dirty="0"/>
              <a:t>TCO</a:t>
            </a:r>
            <a:r>
              <a:rPr lang="zh-CN" altLang="en-US" dirty="0"/>
              <a:t>，实现有线和无线架构的统一管理，并帮助用户有机会使用大量的第三方应用</a:t>
            </a:r>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algn="r"/>
            <a:fld id="{9A0DB2DC-4C9A-4742-B13C-FB6460FD3503}" type="slidenum">
              <a:rPr lang="zh-CN" altLang="en-US" sz="1200"/>
              <a:t>16</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p:cNvSpPr>
          <p:nvPr>
            <p:ph type="sldImg"/>
          </p:nvPr>
        </p:nvSpPr>
        <p:spPr/>
        <p:txBody>
          <a:bodyPr/>
          <a:lstStyle/>
          <a:p>
            <a:endParaRPr lang="zh-CN" altLang="en-US"/>
          </a:p>
        </p:txBody>
      </p:sp>
      <p:sp>
        <p:nvSpPr>
          <p:cNvPr id="15362" name="备注占位符 2"/>
          <p:cNvSpPr>
            <a:spLocks noGrp="1"/>
          </p:cNvSpPr>
          <p:nvPr>
            <p:ph type="body"/>
          </p:nvPr>
        </p:nvSpPr>
        <p:spPr/>
        <p:txBody>
          <a:bodyPr lIns="91440" tIns="45720" rIns="91440" bIns="45720" anchor="t"/>
          <a:lstStyle/>
          <a:p>
            <a:pPr lvl="0"/>
            <a:r>
              <a:rPr lang="zh-CN" altLang="en-US" dirty="0"/>
              <a:t>无线</a:t>
            </a:r>
            <a:r>
              <a:rPr lang="en-US" altLang="zh-CN" dirty="0" err="1"/>
              <a:t>OpenFlow</a:t>
            </a:r>
            <a:r>
              <a:rPr lang="zh-CN" altLang="en-US" dirty="0"/>
              <a:t>交换机：</a:t>
            </a:r>
            <a:r>
              <a:rPr lang="en-US" altLang="zh-CN" dirty="0"/>
              <a:t>TP-Link 841n</a:t>
            </a:r>
            <a:r>
              <a:rPr lang="zh-CN" altLang="en-US" dirty="0"/>
              <a:t>无线路由器在运行部分添加</a:t>
            </a:r>
            <a:r>
              <a:rPr lang="en-US" altLang="zh-CN" dirty="0" err="1"/>
              <a:t>OpenFlow</a:t>
            </a:r>
            <a:r>
              <a:rPr lang="zh-CN" altLang="en-US" dirty="0"/>
              <a:t>模块和</a:t>
            </a:r>
            <a:r>
              <a:rPr lang="en-US" altLang="zh-CN" dirty="0" err="1"/>
              <a:t>OpenWrt</a:t>
            </a:r>
            <a:r>
              <a:rPr lang="zh-CN" altLang="en-US" dirty="0"/>
              <a:t>系统创建一个</a:t>
            </a:r>
            <a:r>
              <a:rPr lang="en-US" altLang="zh-CN" dirty="0" err="1"/>
              <a:t>wifi</a:t>
            </a:r>
            <a:r>
              <a:rPr lang="zh-CN" altLang="en-US" dirty="0"/>
              <a:t>热点，使该</a:t>
            </a:r>
            <a:r>
              <a:rPr lang="en-US" altLang="zh-CN" dirty="0"/>
              <a:t>WLAN</a:t>
            </a:r>
            <a:r>
              <a:rPr lang="zh-CN" altLang="en-US" dirty="0"/>
              <a:t>端口也支持</a:t>
            </a:r>
            <a:r>
              <a:rPr lang="en-US" altLang="zh-CN" dirty="0" err="1"/>
              <a:t>OpenFlow</a:t>
            </a:r>
            <a:endParaRPr lang="zh-CN" altLang="en-US" dirty="0"/>
          </a:p>
        </p:txBody>
      </p:sp>
      <p:sp>
        <p:nvSpPr>
          <p:cNvPr id="15363"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algn="r"/>
            <a:fld id="{9A0DB2DC-4C9A-4742-B13C-FB6460FD3503}" type="slidenum">
              <a:rPr lang="zh-CN" altLang="en-US" sz="1200"/>
              <a:t>17</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A204BE-ED9E-4356-9956-546755FD4E54}"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838200" y="414778"/>
            <a:ext cx="7734300" cy="5757422"/>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6A204BE-ED9E-4356-9956-546755FD4E54}"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1097279" y="1845734"/>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109728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6217920" y="2582334"/>
            <a:ext cx="4937760" cy="33782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F571B75-B5F8-4DE9-AA85-1BDDE7338007}" type="datetimeFigureOut">
              <a:rPr lang="zh-CN" altLang="en-US" smtClean="0"/>
              <a:t>2016/10/14</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A204BE-ED9E-4356-9956-546755FD4E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DF571B75-B5F8-4DE9-AA85-1BDDE7338007}" type="datetimeFigureOut">
              <a:rPr lang="zh-CN" altLang="en-US" smtClean="0"/>
              <a:t>2016/10/14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6A204BE-ED9E-4356-9956-546755FD4E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F571B75-B5F8-4DE9-AA85-1BDDE7338007}" type="datetimeFigureOut">
              <a:rPr lang="zh-CN" altLang="en-US" smtClean="0"/>
              <a:t>2016/10/14</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A204BE-ED9E-4356-9956-546755FD4E54}"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www.cnblogs.com/tanhangbo/p/4559168.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CPqD/openflow-openwrt.git" TargetMode="External"/><Relationship Id="rId2" Type="http://schemas.openxmlformats.org/officeDocument/2006/relationships/hyperlink" Target="http://jphome.github.io/blog/2014/03/29/openwrt_sdk.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jphome.github.io/blog/2014/03/29/openwrt_sdk.html"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blog.csdn.net/zyphio/article/details/8547365"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mailto:root@192.168.1.1"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hyperlink" Target="https://wiki.openwrt.org/toh/start#supported.hardware.-.router.type"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dd-wrt.com/site/support/router-database"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dd-wrt.com/site/support/other-downloads"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vn.dd-wrt.com/browser#src" TargetMode="Externa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github.com/mirror/dd-wrt" TargetMode="External"/></Relationships>
</file>

<file path=ppt/slides/_rels/slide97.xml.rels><?xml version="1.0" encoding="UTF-8" standalone="yes"?>
<Relationships xmlns="http://schemas.openxmlformats.org/package/2006/relationships"><Relationship Id="rId2" Type="http://schemas.openxmlformats.org/officeDocument/2006/relationships/hyperlink" Target="http://blog.sina.com.cn/s/blog_626619730100y75q.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iki.openwrt.org/toh/start#supported.hardware.-.router.type" TargetMode="Externa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openxmlformats.org/officeDocument/2006/relationships/hyperlink" Target="http://downloads.openwrt.org/chaos_calmer/15.05/brcm47xx/mips74k/" TargetMode="External"/><Relationship Id="rId2" Type="http://schemas.openxmlformats.org/officeDocument/2006/relationships/hyperlink" Target="http://downloads.openwrt.org/"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实验室搭建</a:t>
            </a:r>
            <a:r>
              <a:rPr lang="en-US" altLang="zh-CN" b="1" dirty="0" smtClean="0"/>
              <a:t>SDN</a:t>
            </a:r>
            <a:endParaRPr lang="zh-CN" altLang="en-US" b="1"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1"/>
          <p:cNvSpPr>
            <a:spLocks noGrp="1"/>
          </p:cNvSpPr>
          <p:nvPr>
            <p:ph type="ctrTitle"/>
          </p:nvPr>
        </p:nvSpPr>
        <p:spPr>
          <a:xfrm>
            <a:off x="996950" y="2397125"/>
            <a:ext cx="10380663" cy="1100138"/>
          </a:xfrm>
        </p:spPr>
        <p:txBody>
          <a:bodyPr lIns="91440" tIns="45720" rIns="91440" bIns="45720" anchor="b">
            <a:normAutofit fontScale="90000"/>
          </a:bodyPr>
          <a:lstStyle/>
          <a:p>
            <a:pPr defTabSz="914400">
              <a:buNone/>
            </a:pPr>
            <a:r>
              <a:rPr lang="zh-CN" altLang="en-US" kern="1200" dirty="0">
                <a:latin typeface="+mj-lt"/>
                <a:ea typeface="+mj-ea"/>
                <a:cs typeface="+mj-cs"/>
              </a:rPr>
              <a:t>基于</a:t>
            </a:r>
            <a:r>
              <a:rPr lang="en-US" altLang="zh-CN" kern="1200" dirty="0">
                <a:latin typeface="+mj-lt"/>
                <a:ea typeface="+mj-ea"/>
                <a:cs typeface="+mj-cs"/>
              </a:rPr>
              <a:t>SDN</a:t>
            </a:r>
            <a:r>
              <a:rPr lang="zh-CN" altLang="en-US" kern="1200" dirty="0">
                <a:latin typeface="+mj-lt"/>
                <a:ea typeface="+mj-ea"/>
                <a:cs typeface="+mj-cs"/>
              </a:rPr>
              <a:t>架构的</a:t>
            </a:r>
            <a:r>
              <a:rPr lang="en-US" altLang="zh-CN" kern="1200" dirty="0">
                <a:latin typeface="+mj-lt"/>
                <a:ea typeface="+mj-ea"/>
                <a:cs typeface="+mj-cs"/>
              </a:rPr>
              <a:t>WLAN</a:t>
            </a:r>
            <a:r>
              <a:rPr lang="zh-CN" altLang="en-US" kern="1200" dirty="0">
                <a:latin typeface="+mj-lt"/>
                <a:ea typeface="+mj-ea"/>
                <a:cs typeface="+mj-cs"/>
              </a:rPr>
              <a:t>组网方案</a:t>
            </a:r>
          </a:p>
        </p:txBody>
      </p:sp>
      <p:sp>
        <p:nvSpPr>
          <p:cNvPr id="3074" name="副标题 2"/>
          <p:cNvSpPr>
            <a:spLocks noGrp="1"/>
          </p:cNvSpPr>
          <p:nvPr>
            <p:ph type="subTitle" idx="1"/>
          </p:nvPr>
        </p:nvSpPr>
        <p:spPr>
          <a:xfrm>
            <a:off x="8645525" y="5376863"/>
            <a:ext cx="2732088" cy="495300"/>
          </a:xfrm>
        </p:spPr>
        <p:txBody>
          <a:bodyPr lIns="91440" tIns="45720" rIns="91440" bIns="45720" anchor="t">
            <a:normAutofit fontScale="92500"/>
          </a:bodyPr>
          <a:lstStyle/>
          <a:p>
            <a:pPr defTabSz="914400">
              <a:buFont typeface="Arial" panose="020B0604020202020204" pitchFamily="34" charset="0"/>
              <a:buNone/>
            </a:pPr>
            <a:r>
              <a:rPr lang="en-US" altLang="zh-CN" kern="1200" dirty="0">
                <a:latin typeface="+mn-lt"/>
                <a:ea typeface="+mn-ea"/>
                <a:cs typeface="+mn-cs"/>
              </a:rPr>
              <a:t>2016-9-13 </a:t>
            </a:r>
            <a:r>
              <a:rPr lang="zh-CN" altLang="en-US" kern="1200" dirty="0">
                <a:latin typeface="+mn-lt"/>
                <a:ea typeface="+mn-ea"/>
                <a:cs typeface="+mn-cs"/>
              </a:rPr>
              <a:t>彭建云</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68287" y="1136884"/>
            <a:ext cx="7875894" cy="4441583"/>
          </a:xfrm>
          <a:prstGeom prst="rect">
            <a:avLst/>
          </a:prstGeom>
        </p:spPr>
      </p:pic>
    </p:spTree>
    <p:extLst>
      <p:ext uri="{BB962C8B-B14F-4D97-AF65-F5344CB8AC3E}">
        <p14:creationId xmlns:p14="http://schemas.microsoft.com/office/powerpoint/2010/main" val="1929688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21582" y="555170"/>
            <a:ext cx="5085304" cy="523220"/>
          </a:xfrm>
          <a:prstGeom prst="rect">
            <a:avLst/>
          </a:prstGeom>
          <a:noFill/>
        </p:spPr>
        <p:txBody>
          <a:bodyPr wrap="square" rtlCol="0">
            <a:spAutoFit/>
          </a:bodyPr>
          <a:lstStyle/>
          <a:p>
            <a:r>
              <a:rPr lang="en-US" altLang="zh-CN" sz="2800" dirty="0" err="1" smtClean="0"/>
              <a:t>OpenWRT</a:t>
            </a:r>
            <a:r>
              <a:rPr lang="en-US" altLang="zh-CN" sz="2800" dirty="0" smtClean="0"/>
              <a:t> </a:t>
            </a:r>
            <a:r>
              <a:rPr lang="en-US" altLang="zh-CN" sz="2800" dirty="0" err="1" smtClean="0"/>
              <a:t>ImageBuilder</a:t>
            </a:r>
            <a:r>
              <a:rPr lang="zh-CN" altLang="en-US" sz="2800" dirty="0" smtClean="0"/>
              <a:t>生成固件</a:t>
            </a:r>
            <a:endParaRPr lang="zh-CN" altLang="en-US" sz="2800" dirty="0"/>
          </a:p>
        </p:txBody>
      </p:sp>
      <p:sp>
        <p:nvSpPr>
          <p:cNvPr id="3" name="矩形 2"/>
          <p:cNvSpPr/>
          <p:nvPr/>
        </p:nvSpPr>
        <p:spPr>
          <a:xfrm>
            <a:off x="651467" y="1910754"/>
            <a:ext cx="11224847" cy="3416320"/>
          </a:xfrm>
          <a:prstGeom prst="rect">
            <a:avLst/>
          </a:prstGeom>
        </p:spPr>
        <p:txBody>
          <a:bodyPr wrap="square">
            <a:spAutoFit/>
          </a:bodyPr>
          <a:lstStyle/>
          <a:p>
            <a:r>
              <a:rPr lang="zh-CN" altLang="en-US" dirty="0"/>
              <a:t>参考网址：</a:t>
            </a:r>
            <a:r>
              <a:rPr lang="en-US" altLang="zh-CN" dirty="0">
                <a:hlinkClick r:id="rId2"/>
              </a:rPr>
              <a:t>http://</a:t>
            </a:r>
            <a:r>
              <a:rPr lang="en-US" altLang="zh-CN" dirty="0" smtClean="0">
                <a:hlinkClick r:id="rId2"/>
              </a:rPr>
              <a:t>www.cnblogs.com/tanhangbo/p/4559168.html</a:t>
            </a:r>
            <a:endParaRPr lang="en-US" altLang="zh-CN" dirty="0" smtClean="0"/>
          </a:p>
          <a:p>
            <a:endParaRPr lang="en-US" altLang="zh-CN" dirty="0" smtClean="0"/>
          </a:p>
          <a:p>
            <a:r>
              <a:rPr lang="zh-CN" altLang="en-US" sz="2400" dirty="0" smtClean="0"/>
              <a:t>（</a:t>
            </a:r>
            <a:r>
              <a:rPr lang="en-US" altLang="zh-CN" sz="2400" dirty="0" smtClean="0"/>
              <a:t>1</a:t>
            </a:r>
            <a:r>
              <a:rPr lang="zh-CN" altLang="en-US" sz="2400" dirty="0" smtClean="0"/>
              <a:t>）将</a:t>
            </a:r>
            <a:r>
              <a:rPr lang="en-US" altLang="zh-CN" sz="2400" dirty="0" smtClean="0"/>
              <a:t>openflow_1.0.0-1_brcm47xx.ipk</a:t>
            </a:r>
            <a:r>
              <a:rPr lang="zh-CN" altLang="en-US" sz="2400" dirty="0" smtClean="0"/>
              <a:t>拷贝到</a:t>
            </a:r>
            <a:r>
              <a:rPr lang="en-US" altLang="zh-CN" sz="2400" dirty="0" smtClean="0"/>
              <a:t>/</a:t>
            </a:r>
            <a:r>
              <a:rPr lang="en-US" altLang="zh-CN" sz="2400" dirty="0" err="1" smtClean="0"/>
              <a:t>packges</a:t>
            </a:r>
            <a:r>
              <a:rPr lang="en-US" altLang="zh-CN" sz="2400" dirty="0" smtClean="0"/>
              <a:t>/base/</a:t>
            </a:r>
            <a:r>
              <a:rPr lang="zh-CN" altLang="en-US" sz="2400" dirty="0" smtClean="0"/>
              <a:t>目录下</a:t>
            </a:r>
            <a:endParaRPr lang="en-US" altLang="zh-CN" sz="2400" dirty="0" smtClean="0"/>
          </a:p>
          <a:p>
            <a:r>
              <a:rPr lang="zh-CN" altLang="en-US" dirty="0" smtClean="0"/>
              <a:t>查看</a:t>
            </a:r>
            <a:r>
              <a:rPr lang="zh-CN" altLang="en-US" dirty="0"/>
              <a:t>当前已有的预定义的型号信息（</a:t>
            </a:r>
            <a:r>
              <a:rPr lang="en-US" altLang="zh-CN" dirty="0"/>
              <a:t>profile</a:t>
            </a:r>
            <a:r>
              <a:rPr lang="zh-CN" altLang="en-US" dirty="0"/>
              <a:t>）</a:t>
            </a:r>
          </a:p>
          <a:p>
            <a:r>
              <a:rPr lang="en-US" altLang="zh-CN" dirty="0"/>
              <a:t>#make info</a:t>
            </a:r>
          </a:p>
          <a:p>
            <a:r>
              <a:rPr lang="zh-CN" altLang="en-US" dirty="0"/>
              <a:t>查看命令格式</a:t>
            </a:r>
          </a:p>
          <a:p>
            <a:r>
              <a:rPr lang="en-US" altLang="zh-CN" dirty="0"/>
              <a:t>#make help</a:t>
            </a:r>
          </a:p>
          <a:p>
            <a:r>
              <a:rPr lang="zh-CN" altLang="en-US" sz="2400" dirty="0" smtClean="0"/>
              <a:t>（</a:t>
            </a:r>
            <a:r>
              <a:rPr lang="en-US" altLang="zh-CN" sz="2400" dirty="0" smtClean="0"/>
              <a:t>2</a:t>
            </a:r>
            <a:r>
              <a:rPr lang="zh-CN" altLang="en-US" sz="2400" dirty="0" smtClean="0"/>
              <a:t>）将</a:t>
            </a:r>
            <a:r>
              <a:rPr lang="en-US" altLang="zh-CN" sz="2400" dirty="0" err="1" smtClean="0"/>
              <a:t>openflow.ipk</a:t>
            </a:r>
            <a:r>
              <a:rPr lang="zh-CN" altLang="en-US" sz="2400" dirty="0" smtClean="0"/>
              <a:t>编译进固件</a:t>
            </a:r>
            <a:endParaRPr lang="en-US" altLang="zh-CN" sz="2400" dirty="0"/>
          </a:p>
          <a:p>
            <a:r>
              <a:rPr lang="en-US" altLang="zh-CN" dirty="0" smtClean="0"/>
              <a:t>#</a:t>
            </a:r>
            <a:r>
              <a:rPr lang="en-US" altLang="zh-CN" dirty="0"/>
              <a:t>make image PROFILE="TLWR740" PACKAGES="</a:t>
            </a:r>
            <a:r>
              <a:rPr lang="en-US" altLang="zh-CN" dirty="0" err="1"/>
              <a:t>luci</a:t>
            </a:r>
            <a:r>
              <a:rPr lang="en-US" altLang="zh-CN" dirty="0"/>
              <a:t>-app-firewall </a:t>
            </a:r>
            <a:r>
              <a:rPr lang="en-US" altLang="zh-CN" dirty="0" err="1"/>
              <a:t>luci</a:t>
            </a:r>
            <a:r>
              <a:rPr lang="en-US" altLang="zh-CN" dirty="0"/>
              <a:t>-base </a:t>
            </a:r>
            <a:r>
              <a:rPr lang="en-US" altLang="zh-CN" dirty="0" err="1"/>
              <a:t>luci</a:t>
            </a:r>
            <a:r>
              <a:rPr lang="en-US" altLang="zh-CN" dirty="0"/>
              <a:t>-lib-</a:t>
            </a:r>
            <a:r>
              <a:rPr lang="en-US" altLang="zh-CN" dirty="0" err="1"/>
              <a:t>ip</a:t>
            </a:r>
            <a:r>
              <a:rPr lang="en-US" altLang="zh-CN" dirty="0"/>
              <a:t> </a:t>
            </a:r>
            <a:r>
              <a:rPr lang="en-US" altLang="zh-CN" dirty="0" err="1"/>
              <a:t>luci</a:t>
            </a:r>
            <a:r>
              <a:rPr lang="en-US" altLang="zh-CN" dirty="0"/>
              <a:t>-lib-</a:t>
            </a:r>
            <a:r>
              <a:rPr lang="en-US" altLang="zh-CN" dirty="0" err="1"/>
              <a:t>nixio</a:t>
            </a:r>
            <a:r>
              <a:rPr lang="en-US" altLang="zh-CN" dirty="0"/>
              <a:t> </a:t>
            </a:r>
            <a:r>
              <a:rPr lang="en-US" altLang="zh-CN" dirty="0" err="1"/>
              <a:t>luci</a:t>
            </a:r>
            <a:r>
              <a:rPr lang="en-US" altLang="zh-CN" dirty="0"/>
              <a:t>-mod-admin-full </a:t>
            </a:r>
            <a:r>
              <a:rPr lang="en-US" altLang="zh-CN" dirty="0" err="1"/>
              <a:t>luci</a:t>
            </a:r>
            <a:r>
              <a:rPr lang="en-US" altLang="zh-CN" dirty="0"/>
              <a:t>-proto-</a:t>
            </a:r>
            <a:r>
              <a:rPr lang="en-US" altLang="zh-CN" dirty="0" err="1"/>
              <a:t>ppp</a:t>
            </a:r>
            <a:r>
              <a:rPr lang="en-US" altLang="zh-CN" dirty="0"/>
              <a:t> </a:t>
            </a:r>
            <a:r>
              <a:rPr lang="en-US" altLang="zh-CN" dirty="0" err="1"/>
              <a:t>luci</a:t>
            </a:r>
            <a:r>
              <a:rPr lang="en-US" altLang="zh-CN" dirty="0"/>
              <a:t>-theme-bootstrap </a:t>
            </a:r>
            <a:r>
              <a:rPr lang="en-US" altLang="zh-CN" dirty="0" err="1"/>
              <a:t>luci</a:t>
            </a:r>
            <a:r>
              <a:rPr lang="en-US" altLang="zh-CN" dirty="0"/>
              <a:t> </a:t>
            </a:r>
            <a:r>
              <a:rPr lang="en-US" altLang="zh-CN" dirty="0" err="1" smtClean="0"/>
              <a:t>openflow</a:t>
            </a:r>
            <a:r>
              <a:rPr lang="en-US" altLang="zh-CN" dirty="0" smtClean="0"/>
              <a:t>“</a:t>
            </a:r>
          </a:p>
          <a:p>
            <a:r>
              <a:rPr lang="zh-CN" altLang="en-US" sz="2400" dirty="0" smtClean="0"/>
              <a:t>（</a:t>
            </a:r>
            <a:r>
              <a:rPr lang="en-US" altLang="zh-CN" sz="2400" dirty="0" smtClean="0"/>
              <a:t>3</a:t>
            </a:r>
            <a:r>
              <a:rPr lang="zh-CN" altLang="en-US" sz="2400" dirty="0" smtClean="0"/>
              <a:t>）在</a:t>
            </a:r>
            <a:r>
              <a:rPr lang="en-US" altLang="zh-CN" sz="2400" dirty="0" smtClean="0"/>
              <a:t>bin/brcm47XX/</a:t>
            </a:r>
            <a:r>
              <a:rPr lang="zh-CN" altLang="en-US" sz="2400" dirty="0" smtClean="0"/>
              <a:t>下 可以找到</a:t>
            </a:r>
            <a:r>
              <a:rPr lang="en-US" altLang="zh-CN" sz="2400" dirty="0" smtClean="0"/>
              <a:t>openwrt-15.05-brcm47xx-mips74k-squashfs.trx</a:t>
            </a:r>
            <a:r>
              <a:rPr lang="zh-CN" altLang="en-US" sz="2400" dirty="0" smtClean="0"/>
              <a:t>固件</a:t>
            </a:r>
            <a:endParaRPr lang="zh-CN" altLang="en-US" sz="2400" dirty="0"/>
          </a:p>
        </p:txBody>
      </p:sp>
    </p:spTree>
    <p:extLst>
      <p:ext uri="{BB962C8B-B14F-4D97-AF65-F5344CB8AC3E}">
        <p14:creationId xmlns:p14="http://schemas.microsoft.com/office/powerpoint/2010/main" val="4178155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778" y="386583"/>
            <a:ext cx="8233787" cy="5109091"/>
          </a:xfrm>
          <a:prstGeom prst="rect">
            <a:avLst/>
          </a:prstGeom>
        </p:spPr>
        <p:txBody>
          <a:bodyPr wrap="square">
            <a:spAutoFit/>
          </a:bodyPr>
          <a:lstStyle/>
          <a:p>
            <a:r>
              <a:rPr lang="zh-CN" altLang="en-US" sz="2800" dirty="0" smtClean="0"/>
              <a:t>从源码编译</a:t>
            </a:r>
            <a:r>
              <a:rPr lang="en-US" altLang="zh-CN" sz="2800" dirty="0" smtClean="0"/>
              <a:t>openflow_1.0.0-1_brcm47xx.ipk</a:t>
            </a:r>
          </a:p>
          <a:p>
            <a:endParaRPr lang="en-US" altLang="zh-CN" sz="2800" dirty="0"/>
          </a:p>
          <a:p>
            <a:r>
              <a:rPr lang="zh-CN" altLang="en-US" dirty="0"/>
              <a:t>参考网址：</a:t>
            </a:r>
            <a:r>
              <a:rPr lang="en-US" altLang="zh-CN" dirty="0">
                <a:hlinkClick r:id="rId2"/>
              </a:rPr>
              <a:t>http://</a:t>
            </a:r>
            <a:r>
              <a:rPr lang="en-US" altLang="zh-CN" dirty="0" smtClean="0">
                <a:hlinkClick r:id="rId2"/>
              </a:rPr>
              <a:t>jphome.github.io/blog/2014/03/29/openwrt_sdk.html</a:t>
            </a:r>
            <a:endParaRPr lang="en-US" altLang="zh-CN" dirty="0" smtClean="0"/>
          </a:p>
          <a:p>
            <a:endParaRPr lang="en-US" altLang="zh-CN" dirty="0"/>
          </a:p>
          <a:p>
            <a:r>
              <a:rPr lang="zh-CN" altLang="en-US" dirty="0" smtClean="0"/>
              <a:t>（</a:t>
            </a:r>
            <a:r>
              <a:rPr lang="en-US" altLang="zh-CN" dirty="0" smtClean="0"/>
              <a:t>1</a:t>
            </a:r>
            <a:r>
              <a:rPr lang="zh-CN" altLang="en-US" dirty="0" smtClean="0"/>
              <a:t>）更新</a:t>
            </a:r>
            <a:r>
              <a:rPr lang="en-US" altLang="zh-CN" dirty="0" smtClean="0"/>
              <a:t>feeds</a:t>
            </a:r>
          </a:p>
          <a:p>
            <a:r>
              <a:rPr lang="en-US" altLang="zh-CN" dirty="0" smtClean="0"/>
              <a:t>#mv </a:t>
            </a:r>
            <a:r>
              <a:rPr lang="en-US" altLang="zh-CN" dirty="0" err="1" smtClean="0"/>
              <a:t>feeds.conf.default</a:t>
            </a:r>
            <a:r>
              <a:rPr lang="en-US" altLang="zh-CN" dirty="0" smtClean="0"/>
              <a:t> </a:t>
            </a:r>
            <a:r>
              <a:rPr lang="en-US" altLang="zh-CN" dirty="0" err="1" smtClean="0"/>
              <a:t>feeds.conf</a:t>
            </a:r>
            <a:endParaRPr lang="en-US" altLang="zh-CN" dirty="0" smtClean="0"/>
          </a:p>
          <a:p>
            <a:r>
              <a:rPr lang="en-US" altLang="zh-CN" dirty="0" smtClean="0"/>
              <a:t>#./scripts/feeds update –a</a:t>
            </a:r>
          </a:p>
          <a:p>
            <a:r>
              <a:rPr lang="en-US" altLang="zh-CN" dirty="0" smtClean="0"/>
              <a:t>#./scripts/feeds install –a</a:t>
            </a:r>
          </a:p>
          <a:p>
            <a:r>
              <a:rPr lang="en-US" altLang="zh-CN" dirty="0" smtClean="0"/>
              <a:t>#./scripts/feeds install –a </a:t>
            </a:r>
            <a:r>
              <a:rPr lang="en-US" altLang="zh-CN" dirty="0" err="1" smtClean="0"/>
              <a:t>luci</a:t>
            </a:r>
            <a:endParaRPr lang="en-US" altLang="zh-CN" dirty="0" smtClean="0"/>
          </a:p>
          <a:p>
            <a:endParaRPr lang="en-US" altLang="zh-CN" dirty="0"/>
          </a:p>
          <a:p>
            <a:endParaRPr lang="en-US" altLang="zh-CN" dirty="0" smtClean="0"/>
          </a:p>
          <a:p>
            <a:r>
              <a:rPr lang="zh-CN" altLang="en-US" dirty="0" smtClean="0"/>
              <a:t>（</a:t>
            </a:r>
            <a:r>
              <a:rPr lang="en-US" altLang="zh-CN" dirty="0" smtClean="0"/>
              <a:t>2</a:t>
            </a:r>
            <a:r>
              <a:rPr lang="zh-CN" altLang="en-US" dirty="0" smtClean="0"/>
              <a:t>）添加</a:t>
            </a:r>
            <a:r>
              <a:rPr lang="en-US" altLang="zh-CN" dirty="0" err="1" smtClean="0"/>
              <a:t>Openflow</a:t>
            </a:r>
            <a:endParaRPr lang="en-US" altLang="zh-CN" dirty="0" smtClean="0"/>
          </a:p>
          <a:p>
            <a:r>
              <a:rPr lang="en-US" altLang="zh-CN" dirty="0" smtClean="0"/>
              <a:t>#</a:t>
            </a:r>
            <a:r>
              <a:rPr lang="en-US" altLang="zh-CN" dirty="0" err="1" smtClean="0"/>
              <a:t>git</a:t>
            </a:r>
            <a:r>
              <a:rPr lang="en-US" altLang="zh-CN" dirty="0" smtClean="0"/>
              <a:t> clone </a:t>
            </a:r>
            <a:r>
              <a:rPr lang="en-US" altLang="zh-CN" dirty="0" smtClean="0">
                <a:hlinkClick r:id="rId3"/>
              </a:rPr>
              <a:t>https://github.com/CPqD/openflow-openwrt.git</a:t>
            </a:r>
            <a:endParaRPr lang="en-US" altLang="zh-CN" dirty="0"/>
          </a:p>
          <a:p>
            <a:r>
              <a:rPr lang="en-US" altLang="zh-CN" dirty="0" smtClean="0"/>
              <a:t>#cd </a:t>
            </a:r>
            <a:r>
              <a:rPr lang="en-US" altLang="zh-CN" dirty="0" err="1" smtClean="0"/>
              <a:t>openwrt</a:t>
            </a:r>
            <a:r>
              <a:rPr lang="en-US" altLang="zh-CN" dirty="0" smtClean="0"/>
              <a:t>/package/</a:t>
            </a:r>
          </a:p>
          <a:p>
            <a:r>
              <a:rPr lang="en-US" altLang="zh-CN" dirty="0" smtClean="0"/>
              <a:t>#ln –s </a:t>
            </a:r>
            <a:r>
              <a:rPr lang="en-US" altLang="zh-CN" dirty="0" err="1" smtClean="0"/>
              <a:t>openwrt</a:t>
            </a:r>
            <a:r>
              <a:rPr lang="en-US" altLang="zh-CN" dirty="0" smtClean="0"/>
              <a:t>/</a:t>
            </a:r>
            <a:r>
              <a:rPr lang="en-US" altLang="zh-CN" dirty="0" err="1" smtClean="0"/>
              <a:t>openflow-openwrt</a:t>
            </a:r>
            <a:r>
              <a:rPr lang="en-US" altLang="zh-CN" dirty="0" smtClean="0"/>
              <a:t>/openflow-1.3/</a:t>
            </a:r>
          </a:p>
          <a:p>
            <a:r>
              <a:rPr lang="en-US" altLang="zh-CN" dirty="0" smtClean="0"/>
              <a:t>#cd </a:t>
            </a:r>
            <a:r>
              <a:rPr lang="en-US" altLang="zh-CN" dirty="0" err="1" smtClean="0"/>
              <a:t>openwrt</a:t>
            </a:r>
            <a:r>
              <a:rPr lang="en-US" altLang="zh-CN" dirty="0" smtClean="0"/>
              <a:t>/</a:t>
            </a:r>
          </a:p>
          <a:p>
            <a:r>
              <a:rPr lang="en-US" altLang="zh-CN" dirty="0" smtClean="0"/>
              <a:t>#ln –s </a:t>
            </a:r>
            <a:r>
              <a:rPr lang="en-US" altLang="zh-CN" dirty="0" err="1" smtClean="0"/>
              <a:t>openwrt</a:t>
            </a:r>
            <a:r>
              <a:rPr lang="en-US" altLang="zh-CN" dirty="0" smtClean="0"/>
              <a:t>/</a:t>
            </a:r>
            <a:r>
              <a:rPr lang="en-US" altLang="zh-CN" dirty="0" err="1" smtClean="0"/>
              <a:t>openflow-openwrt</a:t>
            </a:r>
            <a:r>
              <a:rPr lang="en-US" altLang="zh-CN" dirty="0" smtClean="0"/>
              <a:t>/openflow-1.3/files</a:t>
            </a:r>
          </a:p>
        </p:txBody>
      </p:sp>
    </p:spTree>
    <p:extLst>
      <p:ext uri="{BB962C8B-B14F-4D97-AF65-F5344CB8AC3E}">
        <p14:creationId xmlns:p14="http://schemas.microsoft.com/office/powerpoint/2010/main" val="3131622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62277" y="3693825"/>
            <a:ext cx="5466667" cy="2552381"/>
          </a:xfrm>
          <a:prstGeom prst="rect">
            <a:avLst/>
          </a:prstGeom>
        </p:spPr>
      </p:pic>
      <p:pic>
        <p:nvPicPr>
          <p:cNvPr id="5" name="图片 4"/>
          <p:cNvPicPr>
            <a:picLocks noChangeAspect="1"/>
          </p:cNvPicPr>
          <p:nvPr/>
        </p:nvPicPr>
        <p:blipFill>
          <a:blip r:embed="rId3"/>
          <a:stretch>
            <a:fillRect/>
          </a:stretch>
        </p:blipFill>
        <p:spPr>
          <a:xfrm>
            <a:off x="214658" y="670255"/>
            <a:ext cx="5514286" cy="2561905"/>
          </a:xfrm>
          <a:prstGeom prst="rect">
            <a:avLst/>
          </a:prstGeom>
        </p:spPr>
      </p:pic>
      <p:pic>
        <p:nvPicPr>
          <p:cNvPr id="6" name="图片 5"/>
          <p:cNvPicPr>
            <a:picLocks noChangeAspect="1"/>
          </p:cNvPicPr>
          <p:nvPr/>
        </p:nvPicPr>
        <p:blipFill>
          <a:blip r:embed="rId4"/>
          <a:stretch>
            <a:fillRect/>
          </a:stretch>
        </p:blipFill>
        <p:spPr>
          <a:xfrm>
            <a:off x="6082733" y="670255"/>
            <a:ext cx="5447619" cy="2533333"/>
          </a:xfrm>
          <a:prstGeom prst="rect">
            <a:avLst/>
          </a:prstGeom>
        </p:spPr>
      </p:pic>
      <p:pic>
        <p:nvPicPr>
          <p:cNvPr id="7" name="图片 6"/>
          <p:cNvPicPr>
            <a:picLocks noChangeAspect="1"/>
          </p:cNvPicPr>
          <p:nvPr/>
        </p:nvPicPr>
        <p:blipFill rotWithShape="1">
          <a:blip r:embed="rId5"/>
          <a:srcRect b="14998"/>
          <a:stretch/>
        </p:blipFill>
        <p:spPr>
          <a:xfrm>
            <a:off x="6082733" y="3674431"/>
            <a:ext cx="5447619" cy="2591167"/>
          </a:xfrm>
          <a:prstGeom prst="rect">
            <a:avLst/>
          </a:prstGeom>
        </p:spPr>
      </p:pic>
      <p:sp>
        <p:nvSpPr>
          <p:cNvPr id="8" name="矩形 7"/>
          <p:cNvSpPr/>
          <p:nvPr/>
        </p:nvSpPr>
        <p:spPr>
          <a:xfrm>
            <a:off x="0" y="208590"/>
            <a:ext cx="8425543" cy="461665"/>
          </a:xfrm>
          <a:prstGeom prst="rect">
            <a:avLst/>
          </a:prstGeom>
        </p:spPr>
        <p:txBody>
          <a:bodyPr wrap="square">
            <a:spAutoFit/>
          </a:bodyPr>
          <a:lstStyle/>
          <a:p>
            <a:r>
              <a:rPr lang="zh-CN" altLang="en-US" sz="2400" dirty="0" smtClean="0"/>
              <a:t>（</a:t>
            </a:r>
            <a:r>
              <a:rPr lang="en-US" altLang="zh-CN" sz="2400" dirty="0"/>
              <a:t>3</a:t>
            </a:r>
            <a:r>
              <a:rPr lang="zh-CN" altLang="en-US" sz="2400" dirty="0" smtClean="0"/>
              <a:t>）</a:t>
            </a:r>
            <a:r>
              <a:rPr lang="zh-CN" altLang="en-US" sz="2400" dirty="0"/>
              <a:t>配置基本</a:t>
            </a:r>
            <a:r>
              <a:rPr lang="zh-CN" altLang="en-US" sz="2400" dirty="0" smtClean="0"/>
              <a:t>信息</a:t>
            </a:r>
            <a:r>
              <a:rPr lang="en-US" altLang="zh-CN" sz="2400" dirty="0" smtClean="0"/>
              <a:t> #</a:t>
            </a:r>
            <a:r>
              <a:rPr lang="en-US" altLang="zh-CN" sz="2400" dirty="0"/>
              <a:t>make </a:t>
            </a:r>
            <a:r>
              <a:rPr lang="en-US" altLang="zh-CN" sz="2400" dirty="0" err="1"/>
              <a:t>menuconfig</a:t>
            </a:r>
            <a:endParaRPr lang="en-US" altLang="zh-CN" sz="2400" dirty="0"/>
          </a:p>
        </p:txBody>
      </p:sp>
      <p:sp>
        <p:nvSpPr>
          <p:cNvPr id="9" name="文本框 8"/>
          <p:cNvSpPr txBox="1"/>
          <p:nvPr/>
        </p:nvSpPr>
        <p:spPr>
          <a:xfrm>
            <a:off x="349596" y="3253725"/>
            <a:ext cx="5379348" cy="369332"/>
          </a:xfrm>
          <a:prstGeom prst="rect">
            <a:avLst/>
          </a:prstGeom>
          <a:noFill/>
        </p:spPr>
        <p:txBody>
          <a:bodyPr wrap="square" rtlCol="0">
            <a:spAutoFit/>
          </a:bodyPr>
          <a:lstStyle/>
          <a:p>
            <a:r>
              <a:rPr lang="en-US" altLang="zh-CN" dirty="0" smtClean="0"/>
              <a:t>Target System—Broadcom BCM47xx/53xx(MIPS)</a:t>
            </a:r>
            <a:endParaRPr lang="zh-CN" altLang="en-US" dirty="0"/>
          </a:p>
        </p:txBody>
      </p:sp>
      <p:sp>
        <p:nvSpPr>
          <p:cNvPr id="10" name="文本框 9"/>
          <p:cNvSpPr txBox="1"/>
          <p:nvPr/>
        </p:nvSpPr>
        <p:spPr>
          <a:xfrm>
            <a:off x="349596" y="6339958"/>
            <a:ext cx="4942770" cy="383507"/>
          </a:xfrm>
          <a:prstGeom prst="rect">
            <a:avLst/>
          </a:prstGeom>
          <a:noFill/>
        </p:spPr>
        <p:txBody>
          <a:bodyPr wrap="square" rtlCol="0">
            <a:spAutoFit/>
          </a:bodyPr>
          <a:lstStyle/>
          <a:p>
            <a:r>
              <a:rPr lang="en-US" altLang="zh-CN" dirty="0" smtClean="0"/>
              <a:t>Target Profile—Broadcom Soc,BCM43xx </a:t>
            </a:r>
            <a:r>
              <a:rPr lang="en-US" altLang="zh-CN" dirty="0" err="1" smtClean="0"/>
              <a:t>WiFi</a:t>
            </a:r>
            <a:r>
              <a:rPr lang="en-US" altLang="zh-CN" dirty="0" smtClean="0"/>
              <a:t>(b43)</a:t>
            </a:r>
            <a:endParaRPr lang="zh-CN" altLang="en-US" dirty="0"/>
          </a:p>
        </p:txBody>
      </p:sp>
      <p:sp>
        <p:nvSpPr>
          <p:cNvPr id="11" name="文本框 10"/>
          <p:cNvSpPr txBox="1"/>
          <p:nvPr/>
        </p:nvSpPr>
        <p:spPr>
          <a:xfrm>
            <a:off x="7591110" y="3232160"/>
            <a:ext cx="3323492" cy="369332"/>
          </a:xfrm>
          <a:prstGeom prst="rect">
            <a:avLst/>
          </a:prstGeom>
          <a:noFill/>
        </p:spPr>
        <p:txBody>
          <a:bodyPr wrap="square" rtlCol="0">
            <a:spAutoFit/>
          </a:bodyPr>
          <a:lstStyle/>
          <a:p>
            <a:r>
              <a:rPr lang="en-US" altLang="zh-CN" dirty="0" err="1" smtClean="0"/>
              <a:t>Subtarget</a:t>
            </a:r>
            <a:r>
              <a:rPr lang="en-US" altLang="zh-CN" dirty="0" smtClean="0"/>
              <a:t>—MIPS 74K</a:t>
            </a:r>
            <a:endParaRPr lang="zh-CN" altLang="en-US" dirty="0"/>
          </a:p>
        </p:txBody>
      </p:sp>
      <p:sp>
        <p:nvSpPr>
          <p:cNvPr id="12" name="文本框 11"/>
          <p:cNvSpPr txBox="1"/>
          <p:nvPr/>
        </p:nvSpPr>
        <p:spPr>
          <a:xfrm>
            <a:off x="7947409" y="6295381"/>
            <a:ext cx="2180492" cy="369332"/>
          </a:xfrm>
          <a:prstGeom prst="rect">
            <a:avLst/>
          </a:prstGeom>
          <a:noFill/>
        </p:spPr>
        <p:txBody>
          <a:bodyPr wrap="square" rtlCol="0">
            <a:spAutoFit/>
          </a:bodyPr>
          <a:lstStyle/>
          <a:p>
            <a:r>
              <a:rPr lang="zh-CN" altLang="en-US" dirty="0" smtClean="0"/>
              <a:t>添加</a:t>
            </a:r>
            <a:r>
              <a:rPr lang="en-US" altLang="zh-CN" dirty="0" err="1" smtClean="0"/>
              <a:t>openflow</a:t>
            </a:r>
            <a:endParaRPr lang="zh-CN" altLang="en-US" dirty="0"/>
          </a:p>
        </p:txBody>
      </p:sp>
    </p:spTree>
    <p:extLst>
      <p:ext uri="{BB962C8B-B14F-4D97-AF65-F5344CB8AC3E}">
        <p14:creationId xmlns:p14="http://schemas.microsoft.com/office/powerpoint/2010/main" val="11121043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400" y="1527405"/>
            <a:ext cx="7903029" cy="3416320"/>
          </a:xfrm>
          <a:prstGeom prst="rect">
            <a:avLst/>
          </a:prstGeom>
        </p:spPr>
        <p:txBody>
          <a:bodyPr wrap="square">
            <a:spAutoFit/>
          </a:bodyPr>
          <a:lstStyle/>
          <a:p>
            <a:r>
              <a:rPr lang="zh-CN" altLang="en-US" sz="2400" dirty="0" smtClean="0"/>
              <a:t>（</a:t>
            </a:r>
            <a:r>
              <a:rPr lang="en-US" altLang="zh-CN" sz="2400" dirty="0" smtClean="0"/>
              <a:t>4</a:t>
            </a:r>
            <a:r>
              <a:rPr lang="zh-CN" altLang="en-US" sz="2400" dirty="0" smtClean="0"/>
              <a:t>）</a:t>
            </a:r>
            <a:r>
              <a:rPr lang="zh-CN" altLang="en-US" sz="2400" dirty="0"/>
              <a:t>编译</a:t>
            </a:r>
          </a:p>
          <a:p>
            <a:r>
              <a:rPr lang="en-US" altLang="zh-CN" sz="2400" dirty="0"/>
              <a:t>#make </a:t>
            </a:r>
            <a:r>
              <a:rPr lang="en-US" altLang="zh-CN" sz="2400" dirty="0" smtClean="0"/>
              <a:t>V=99</a:t>
            </a:r>
          </a:p>
          <a:p>
            <a:endParaRPr lang="en-US" altLang="zh-CN" sz="2400" dirty="0"/>
          </a:p>
          <a:p>
            <a:endParaRPr lang="en-US" altLang="zh-CN" sz="2400" dirty="0" smtClean="0"/>
          </a:p>
          <a:p>
            <a:r>
              <a:rPr lang="zh-CN" altLang="en-US" sz="2400" dirty="0" smtClean="0"/>
              <a:t>执行完后会在</a:t>
            </a:r>
            <a:r>
              <a:rPr lang="en-US" altLang="zh-CN" sz="2400" dirty="0" smtClean="0"/>
              <a:t>bin/brcm47xx/</a:t>
            </a:r>
            <a:r>
              <a:rPr lang="en-US" altLang="zh-CN" sz="2400" dirty="0" err="1" smtClean="0"/>
              <a:t>packges</a:t>
            </a:r>
            <a:r>
              <a:rPr lang="en-US" altLang="zh-CN" sz="2400" dirty="0" smtClean="0"/>
              <a:t>/base </a:t>
            </a:r>
            <a:r>
              <a:rPr lang="zh-CN" altLang="en-US" sz="2400" dirty="0" smtClean="0"/>
              <a:t>生成</a:t>
            </a:r>
            <a:r>
              <a:rPr lang="en-US" altLang="zh-CN" sz="2400" dirty="0" smtClean="0"/>
              <a:t>openflow_1.0.0-1_brcm47xx</a:t>
            </a:r>
          </a:p>
          <a:p>
            <a:r>
              <a:rPr lang="en-US" altLang="zh-CN" sz="2400" dirty="0" smtClean="0"/>
              <a:t>PS</a:t>
            </a:r>
            <a:r>
              <a:rPr lang="zh-CN" altLang="en-US" sz="2400" dirty="0" smtClean="0"/>
              <a:t>：</a:t>
            </a:r>
            <a:endParaRPr lang="en-US" altLang="zh-CN" sz="2400" dirty="0" smtClean="0"/>
          </a:p>
          <a:p>
            <a:r>
              <a:rPr lang="zh-CN" altLang="en-US" sz="2400" dirty="0" smtClean="0"/>
              <a:t>此时也会在</a:t>
            </a:r>
            <a:r>
              <a:rPr lang="en-US" altLang="zh-CN" sz="2400" dirty="0" smtClean="0"/>
              <a:t>bin/brcm47xx/</a:t>
            </a:r>
            <a:r>
              <a:rPr lang="zh-CN" altLang="en-US" sz="2400" dirty="0" smtClean="0"/>
              <a:t>生成</a:t>
            </a:r>
            <a:r>
              <a:rPr lang="en-US" altLang="zh-CN" sz="2400" dirty="0" smtClean="0"/>
              <a:t>openwrt-15.05-brcm47xx-mips74k-squashfs.trx</a:t>
            </a:r>
            <a:r>
              <a:rPr lang="zh-CN" altLang="en-US" sz="2400" dirty="0" smtClean="0"/>
              <a:t>固件</a:t>
            </a:r>
            <a:endParaRPr lang="en-US" altLang="zh-CN" sz="2400" dirty="0"/>
          </a:p>
        </p:txBody>
      </p:sp>
    </p:spTree>
    <p:extLst>
      <p:ext uri="{BB962C8B-B14F-4D97-AF65-F5344CB8AC3E}">
        <p14:creationId xmlns:p14="http://schemas.microsoft.com/office/powerpoint/2010/main" val="4559597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1371" y="237617"/>
            <a:ext cx="7326086" cy="1354217"/>
          </a:xfrm>
          <a:prstGeom prst="rect">
            <a:avLst/>
          </a:prstGeom>
          <a:noFill/>
        </p:spPr>
        <p:txBody>
          <a:bodyPr wrap="square" rtlCol="0">
            <a:spAutoFit/>
          </a:bodyPr>
          <a:lstStyle/>
          <a:p>
            <a:r>
              <a:rPr lang="zh-CN" altLang="en-US" sz="2800" dirty="0" smtClean="0"/>
              <a:t>使用</a:t>
            </a:r>
            <a:r>
              <a:rPr lang="en-US" altLang="zh-CN" sz="2800" dirty="0" err="1" smtClean="0"/>
              <a:t>OpenWRT</a:t>
            </a:r>
            <a:r>
              <a:rPr lang="en-US" altLang="zh-CN" sz="2800" dirty="0" smtClean="0"/>
              <a:t> SDK</a:t>
            </a:r>
            <a:r>
              <a:rPr lang="zh-CN" altLang="en-US" sz="2800" dirty="0" smtClean="0"/>
              <a:t>开发</a:t>
            </a:r>
            <a:r>
              <a:rPr lang="en-US" altLang="zh-CN" sz="2800" dirty="0" err="1" smtClean="0"/>
              <a:t>ipk</a:t>
            </a:r>
            <a:endParaRPr lang="en-US" altLang="zh-CN" sz="2800" dirty="0" smtClean="0"/>
          </a:p>
          <a:p>
            <a:endParaRPr lang="en-US" altLang="zh-CN" dirty="0" smtClean="0"/>
          </a:p>
          <a:p>
            <a:r>
              <a:rPr lang="zh-CN" altLang="en-US" dirty="0" smtClean="0"/>
              <a:t>参考网址：</a:t>
            </a:r>
            <a:r>
              <a:rPr lang="en-US" altLang="zh-CN" dirty="0"/>
              <a:t> </a:t>
            </a:r>
            <a:r>
              <a:rPr lang="en-US" altLang="zh-CN" dirty="0">
                <a:hlinkClick r:id="rId2"/>
              </a:rPr>
              <a:t>http://</a:t>
            </a:r>
            <a:r>
              <a:rPr lang="en-US" altLang="zh-CN" dirty="0" smtClean="0">
                <a:hlinkClick r:id="rId2"/>
              </a:rPr>
              <a:t>jphome.github.io/blog/2014/03/29/openwrt_sdk.html</a:t>
            </a:r>
            <a:endParaRPr lang="en-US" altLang="zh-CN" dirty="0" smtClean="0"/>
          </a:p>
          <a:p>
            <a:endParaRPr lang="en-US" altLang="zh-CN" dirty="0"/>
          </a:p>
        </p:txBody>
      </p:sp>
      <p:pic>
        <p:nvPicPr>
          <p:cNvPr id="5" name="图片 4"/>
          <p:cNvPicPr>
            <a:picLocks noChangeAspect="1"/>
          </p:cNvPicPr>
          <p:nvPr/>
        </p:nvPicPr>
        <p:blipFill>
          <a:blip r:embed="rId3"/>
          <a:stretch>
            <a:fillRect/>
          </a:stretch>
        </p:blipFill>
        <p:spPr>
          <a:xfrm>
            <a:off x="631371" y="2079682"/>
            <a:ext cx="3771429" cy="2409524"/>
          </a:xfrm>
          <a:prstGeom prst="rect">
            <a:avLst/>
          </a:prstGeom>
        </p:spPr>
      </p:pic>
      <p:sp>
        <p:nvSpPr>
          <p:cNvPr id="6" name="矩形 5"/>
          <p:cNvSpPr/>
          <p:nvPr/>
        </p:nvSpPr>
        <p:spPr>
          <a:xfrm>
            <a:off x="343323" y="4808614"/>
            <a:ext cx="4612160" cy="369332"/>
          </a:xfrm>
          <a:prstGeom prst="rect">
            <a:avLst/>
          </a:prstGeom>
        </p:spPr>
        <p:txBody>
          <a:bodyPr wrap="none">
            <a:spAutoFit/>
          </a:bodyPr>
          <a:lstStyle/>
          <a:p>
            <a:r>
              <a:rPr lang="zh-CN" altLang="en-US" b="1" dirty="0" smtClean="0">
                <a:solidFill>
                  <a:srgbClr val="333333"/>
                </a:solidFill>
                <a:latin typeface="Helvetica Neue"/>
              </a:rPr>
              <a:t>（</a:t>
            </a:r>
            <a:r>
              <a:rPr lang="en-US" altLang="zh-CN" b="1" dirty="0" smtClean="0">
                <a:solidFill>
                  <a:srgbClr val="333333"/>
                </a:solidFill>
                <a:latin typeface="Helvetica Neue"/>
              </a:rPr>
              <a:t>2</a:t>
            </a:r>
            <a:r>
              <a:rPr lang="zh-CN" altLang="en-US" b="1" dirty="0" smtClean="0">
                <a:solidFill>
                  <a:srgbClr val="333333"/>
                </a:solidFill>
                <a:latin typeface="Helvetica Neue"/>
              </a:rPr>
              <a:t>）建立</a:t>
            </a:r>
            <a:r>
              <a:rPr lang="en-US" altLang="zh-CN" b="1" dirty="0" err="1">
                <a:solidFill>
                  <a:srgbClr val="333333"/>
                </a:solidFill>
                <a:latin typeface="Helvetica Neue"/>
              </a:rPr>
              <a:t>staging_dir</a:t>
            </a:r>
            <a:r>
              <a:rPr lang="zh-CN" altLang="en-US" b="1" dirty="0">
                <a:solidFill>
                  <a:srgbClr val="333333"/>
                </a:solidFill>
                <a:latin typeface="Helvetica Neue"/>
              </a:rPr>
              <a:t>链接</a:t>
            </a:r>
            <a:r>
              <a:rPr lang="en-US" altLang="zh-CN" b="1" dirty="0">
                <a:solidFill>
                  <a:srgbClr val="333333"/>
                </a:solidFill>
                <a:latin typeface="Helvetica Neue"/>
              </a:rPr>
              <a:t>(</a:t>
            </a:r>
            <a:r>
              <a:rPr lang="zh-CN" altLang="en-US" b="1" dirty="0">
                <a:solidFill>
                  <a:srgbClr val="333333"/>
                </a:solidFill>
                <a:latin typeface="Helvetica Neue"/>
              </a:rPr>
              <a:t>交叉编译工具</a:t>
            </a:r>
            <a:r>
              <a:rPr lang="en-US" altLang="zh-CN" b="1" dirty="0">
                <a:solidFill>
                  <a:srgbClr val="333333"/>
                </a:solidFill>
                <a:latin typeface="Helvetica Neue"/>
              </a:rPr>
              <a:t>)</a:t>
            </a:r>
            <a:endParaRPr lang="en-US" altLang="zh-CN" b="1" i="0" dirty="0">
              <a:solidFill>
                <a:srgbClr val="333333"/>
              </a:solidFill>
              <a:effectLst/>
              <a:latin typeface="Helvetica Neue"/>
            </a:endParaRPr>
          </a:p>
        </p:txBody>
      </p:sp>
      <p:sp>
        <p:nvSpPr>
          <p:cNvPr id="7" name="矩形 6"/>
          <p:cNvSpPr/>
          <p:nvPr/>
        </p:nvSpPr>
        <p:spPr>
          <a:xfrm>
            <a:off x="5774200" y="1466426"/>
            <a:ext cx="1231427" cy="369332"/>
          </a:xfrm>
          <a:prstGeom prst="rect">
            <a:avLst/>
          </a:prstGeom>
        </p:spPr>
        <p:txBody>
          <a:bodyPr wrap="none">
            <a:spAutoFit/>
          </a:bodyPr>
          <a:lstStyle/>
          <a:p>
            <a:r>
              <a:rPr lang="zh-CN" altLang="en-US" b="1" dirty="0" smtClean="0">
                <a:solidFill>
                  <a:srgbClr val="333333"/>
                </a:solidFill>
                <a:latin typeface="Helvetica Neue"/>
              </a:rPr>
              <a:t>（</a:t>
            </a:r>
            <a:r>
              <a:rPr lang="en-US" altLang="zh-CN" b="1" dirty="0" smtClean="0">
                <a:solidFill>
                  <a:srgbClr val="333333"/>
                </a:solidFill>
                <a:latin typeface="Helvetica Neue"/>
              </a:rPr>
              <a:t>3</a:t>
            </a:r>
            <a:r>
              <a:rPr lang="zh-CN" altLang="en-US" b="1" dirty="0" smtClean="0">
                <a:solidFill>
                  <a:srgbClr val="333333"/>
                </a:solidFill>
                <a:latin typeface="Helvetica Neue"/>
              </a:rPr>
              <a:t>）编译</a:t>
            </a:r>
            <a:endParaRPr lang="zh-CN" altLang="en-US" b="1" i="0" dirty="0">
              <a:solidFill>
                <a:srgbClr val="333333"/>
              </a:solidFill>
              <a:effectLst/>
              <a:latin typeface="Helvetica Neue"/>
            </a:endParaRPr>
          </a:p>
        </p:txBody>
      </p:sp>
      <p:pic>
        <p:nvPicPr>
          <p:cNvPr id="8" name="图片 7"/>
          <p:cNvPicPr>
            <a:picLocks noChangeAspect="1"/>
          </p:cNvPicPr>
          <p:nvPr/>
        </p:nvPicPr>
        <p:blipFill>
          <a:blip r:embed="rId4"/>
          <a:stretch>
            <a:fillRect/>
          </a:stretch>
        </p:blipFill>
        <p:spPr>
          <a:xfrm>
            <a:off x="5926286" y="3468783"/>
            <a:ext cx="6000000" cy="2438095"/>
          </a:xfrm>
          <a:prstGeom prst="rect">
            <a:avLst/>
          </a:prstGeom>
        </p:spPr>
      </p:pic>
      <p:pic>
        <p:nvPicPr>
          <p:cNvPr id="9" name="图片 8"/>
          <p:cNvPicPr>
            <a:picLocks noChangeAspect="1"/>
          </p:cNvPicPr>
          <p:nvPr/>
        </p:nvPicPr>
        <p:blipFill>
          <a:blip r:embed="rId5"/>
          <a:stretch>
            <a:fillRect/>
          </a:stretch>
        </p:blipFill>
        <p:spPr>
          <a:xfrm>
            <a:off x="5926286" y="2079682"/>
            <a:ext cx="2390476" cy="1190476"/>
          </a:xfrm>
          <a:prstGeom prst="rect">
            <a:avLst/>
          </a:prstGeom>
        </p:spPr>
      </p:pic>
      <p:pic>
        <p:nvPicPr>
          <p:cNvPr id="10" name="图片 9"/>
          <p:cNvPicPr>
            <a:picLocks noChangeAspect="1"/>
          </p:cNvPicPr>
          <p:nvPr/>
        </p:nvPicPr>
        <p:blipFill>
          <a:blip r:embed="rId6"/>
          <a:stretch>
            <a:fillRect/>
          </a:stretch>
        </p:blipFill>
        <p:spPr>
          <a:xfrm>
            <a:off x="465208" y="5497354"/>
            <a:ext cx="5230895" cy="819048"/>
          </a:xfrm>
          <a:prstGeom prst="rect">
            <a:avLst/>
          </a:prstGeom>
        </p:spPr>
      </p:pic>
      <p:sp>
        <p:nvSpPr>
          <p:cNvPr id="11" name="矩形 10"/>
          <p:cNvSpPr/>
          <p:nvPr/>
        </p:nvSpPr>
        <p:spPr>
          <a:xfrm>
            <a:off x="343323" y="1565196"/>
            <a:ext cx="4479048" cy="369332"/>
          </a:xfrm>
          <a:prstGeom prst="rect">
            <a:avLst/>
          </a:prstGeom>
        </p:spPr>
        <p:txBody>
          <a:bodyPr wrap="square">
            <a:spAutoFit/>
          </a:bodyPr>
          <a:lstStyle/>
          <a:p>
            <a:r>
              <a:rPr lang="zh-CN" altLang="en-US" b="1" dirty="0"/>
              <a:t>（</a:t>
            </a:r>
            <a:r>
              <a:rPr lang="en-US" altLang="zh-CN" b="1" dirty="0"/>
              <a:t>1</a:t>
            </a:r>
            <a:r>
              <a:rPr lang="zh-CN" altLang="en-US" b="1" dirty="0"/>
              <a:t>）在</a:t>
            </a:r>
            <a:r>
              <a:rPr lang="en-US" altLang="zh-CN" b="1" dirty="0"/>
              <a:t>package</a:t>
            </a:r>
            <a:r>
              <a:rPr lang="zh-CN" altLang="en-US" b="1" dirty="0"/>
              <a:t>路径下建立</a:t>
            </a:r>
            <a:r>
              <a:rPr lang="en-US" altLang="zh-CN" b="1" dirty="0" err="1"/>
              <a:t>helloworld</a:t>
            </a:r>
            <a:r>
              <a:rPr lang="zh-CN" altLang="en-US" b="1" dirty="0" smtClean="0"/>
              <a:t>工程</a:t>
            </a:r>
            <a:endParaRPr lang="zh-CN" altLang="en-US" b="1" dirty="0"/>
          </a:p>
        </p:txBody>
      </p:sp>
    </p:spTree>
    <p:extLst>
      <p:ext uri="{BB962C8B-B14F-4D97-AF65-F5344CB8AC3E}">
        <p14:creationId xmlns:p14="http://schemas.microsoft.com/office/powerpoint/2010/main" val="37814760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36989" y="383822"/>
            <a:ext cx="1738489" cy="523220"/>
          </a:xfrm>
          <a:prstGeom prst="rect">
            <a:avLst/>
          </a:prstGeom>
          <a:noFill/>
        </p:spPr>
        <p:txBody>
          <a:bodyPr wrap="square" rtlCol="0">
            <a:spAutoFit/>
          </a:bodyPr>
          <a:lstStyle/>
          <a:p>
            <a:r>
              <a:rPr lang="zh-CN" altLang="en-US" sz="2800" dirty="0" smtClean="0"/>
              <a:t>刷机经验</a:t>
            </a:r>
            <a:endParaRPr lang="zh-CN" altLang="en-US" sz="2800" dirty="0"/>
          </a:p>
        </p:txBody>
      </p:sp>
      <p:pic>
        <p:nvPicPr>
          <p:cNvPr id="5" name="图片 4"/>
          <p:cNvPicPr>
            <a:picLocks noChangeAspect="1"/>
          </p:cNvPicPr>
          <p:nvPr/>
        </p:nvPicPr>
        <p:blipFill>
          <a:blip r:embed="rId2"/>
          <a:stretch>
            <a:fillRect/>
          </a:stretch>
        </p:blipFill>
        <p:spPr>
          <a:xfrm>
            <a:off x="1671973" y="937479"/>
            <a:ext cx="8668520" cy="5607146"/>
          </a:xfrm>
          <a:prstGeom prst="rect">
            <a:avLst/>
          </a:prstGeom>
        </p:spPr>
      </p:pic>
    </p:spTree>
    <p:extLst>
      <p:ext uri="{BB962C8B-B14F-4D97-AF65-F5344CB8AC3E}">
        <p14:creationId xmlns:p14="http://schemas.microsoft.com/office/powerpoint/2010/main" val="18119770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2328" y="394692"/>
            <a:ext cx="8002048" cy="6093976"/>
          </a:xfrm>
          <a:prstGeom prst="rect">
            <a:avLst/>
          </a:prstGeom>
        </p:spPr>
        <p:txBody>
          <a:bodyPr wrap="square">
            <a:spAutoFit/>
          </a:bodyPr>
          <a:lstStyle/>
          <a:p>
            <a:r>
              <a:rPr lang="zh-CN" altLang="en-US" sz="2400" dirty="0" smtClean="0"/>
              <a:t>无法登录</a:t>
            </a:r>
            <a:r>
              <a:rPr lang="en-US" altLang="zh-CN" sz="2400" dirty="0" smtClean="0"/>
              <a:t>web</a:t>
            </a:r>
            <a:r>
              <a:rPr lang="zh-CN" altLang="en-US" sz="2400" dirty="0" smtClean="0"/>
              <a:t>页面（</a:t>
            </a:r>
            <a:r>
              <a:rPr lang="en-US" altLang="zh-CN" sz="2400" dirty="0" err="1" smtClean="0"/>
              <a:t>luci</a:t>
            </a:r>
            <a:r>
              <a:rPr lang="zh-CN" altLang="en-US" sz="2400" dirty="0" smtClean="0"/>
              <a:t>）如何</a:t>
            </a:r>
            <a:r>
              <a:rPr lang="zh-CN" altLang="en-US" sz="2400" dirty="0"/>
              <a:t>刷入</a:t>
            </a:r>
            <a:r>
              <a:rPr lang="zh-CN" altLang="en-US" sz="2400" dirty="0" smtClean="0"/>
              <a:t>固件</a:t>
            </a:r>
            <a:endParaRPr lang="en-US" altLang="zh-CN" sz="2400" dirty="0" smtClean="0"/>
          </a:p>
          <a:p>
            <a:endParaRPr lang="zh-CN" altLang="en-US" sz="2400" dirty="0"/>
          </a:p>
          <a:p>
            <a:r>
              <a:rPr lang="zh-CN" altLang="en-US" dirty="0"/>
              <a:t>参考网址：</a:t>
            </a:r>
            <a:r>
              <a:rPr lang="en-US" altLang="zh-CN" dirty="0">
                <a:hlinkClick r:id="rId2"/>
              </a:rPr>
              <a:t>http://</a:t>
            </a:r>
            <a:r>
              <a:rPr lang="en-US" altLang="zh-CN" dirty="0" smtClean="0">
                <a:hlinkClick r:id="rId2"/>
              </a:rPr>
              <a:t>blog.csdn.net/zyphio/article/details/8547365</a:t>
            </a:r>
            <a:endParaRPr lang="en-US" altLang="zh-CN" dirty="0" smtClean="0"/>
          </a:p>
          <a:p>
            <a:r>
              <a:rPr lang="zh-CN" altLang="en-US" dirty="0"/>
              <a:t>一</a:t>
            </a:r>
            <a:r>
              <a:rPr lang="zh-CN" altLang="en-US" dirty="0" smtClean="0"/>
              <a:t>、</a:t>
            </a:r>
            <a:r>
              <a:rPr lang="en-US" altLang="zh-CN" dirty="0" smtClean="0"/>
              <a:t>window</a:t>
            </a:r>
            <a:r>
              <a:rPr lang="zh-CN" altLang="en-US" dirty="0" smtClean="0"/>
              <a:t>方法</a:t>
            </a:r>
            <a:endParaRPr lang="zh-CN" altLang="en-US" dirty="0"/>
          </a:p>
          <a:p>
            <a:r>
              <a:rPr lang="zh-CN" altLang="en-US" dirty="0" smtClean="0"/>
              <a:t>（</a:t>
            </a:r>
            <a:r>
              <a:rPr lang="en-US" altLang="zh-CN" dirty="0" smtClean="0"/>
              <a:t>1</a:t>
            </a:r>
            <a:r>
              <a:rPr lang="zh-CN" altLang="en-US" dirty="0" smtClean="0"/>
              <a:t>）用</a:t>
            </a:r>
            <a:r>
              <a:rPr lang="en-US" altLang="zh-CN" dirty="0"/>
              <a:t>HFS</a:t>
            </a:r>
            <a:r>
              <a:rPr lang="zh-CN" altLang="en-US" dirty="0"/>
              <a:t>建立路由器固件文件的本地服务器</a:t>
            </a:r>
          </a:p>
          <a:p>
            <a:r>
              <a:rPr lang="en-US" altLang="zh-CN" dirty="0"/>
              <a:t>1.</a:t>
            </a:r>
            <a:r>
              <a:rPr lang="zh-CN" altLang="en-US" dirty="0"/>
              <a:t>打开</a:t>
            </a:r>
            <a:r>
              <a:rPr lang="en-US" altLang="zh-CN" dirty="0"/>
              <a:t>HFS</a:t>
            </a:r>
            <a:r>
              <a:rPr lang="zh-CN" altLang="en-US" dirty="0"/>
              <a:t>，进入主菜单“</a:t>
            </a:r>
            <a:r>
              <a:rPr lang="en-US" altLang="zh-CN" dirty="0"/>
              <a:t>Menu”</a:t>
            </a:r>
            <a:r>
              <a:rPr lang="zh-CN" altLang="en-US" dirty="0"/>
              <a:t>的“</a:t>
            </a:r>
            <a:r>
              <a:rPr lang="en-US" altLang="zh-CN" dirty="0"/>
              <a:t>IP address”</a:t>
            </a:r>
            <a:r>
              <a:rPr lang="zh-CN" altLang="en-US" dirty="0"/>
              <a:t>子菜单；</a:t>
            </a:r>
          </a:p>
          <a:p>
            <a:r>
              <a:rPr lang="en-US" altLang="zh-CN" dirty="0"/>
              <a:t>2.</a:t>
            </a:r>
            <a:r>
              <a:rPr lang="zh-CN" altLang="en-US" dirty="0"/>
              <a:t>勾选内网</a:t>
            </a:r>
            <a:r>
              <a:rPr lang="en-US" altLang="zh-CN" dirty="0"/>
              <a:t>IP</a:t>
            </a:r>
            <a:r>
              <a:rPr lang="zh-CN" altLang="en-US" dirty="0"/>
              <a:t>，一般内网</a:t>
            </a:r>
            <a:r>
              <a:rPr lang="en-US" altLang="zh-CN" dirty="0"/>
              <a:t>IP</a:t>
            </a:r>
            <a:r>
              <a:rPr lang="zh-CN" altLang="en-US" dirty="0"/>
              <a:t>是“</a:t>
            </a:r>
            <a:r>
              <a:rPr lang="en-US" altLang="zh-CN" dirty="0"/>
              <a:t>192.168.X.X”</a:t>
            </a:r>
            <a:r>
              <a:rPr lang="zh-CN" altLang="en-US" dirty="0"/>
              <a:t>的形式，即路由分配给当前网卡的</a:t>
            </a:r>
            <a:r>
              <a:rPr lang="en-US" altLang="zh-CN" dirty="0"/>
              <a:t>IP</a:t>
            </a:r>
            <a:r>
              <a:rPr lang="zh-CN" altLang="en-US" dirty="0"/>
              <a:t>；</a:t>
            </a:r>
          </a:p>
          <a:p>
            <a:r>
              <a:rPr lang="en-US" altLang="zh-CN" dirty="0"/>
              <a:t>3.</a:t>
            </a:r>
            <a:r>
              <a:rPr lang="zh-CN" altLang="en-US" dirty="0"/>
              <a:t>在“</a:t>
            </a:r>
            <a:r>
              <a:rPr lang="en-US" altLang="zh-CN" dirty="0"/>
              <a:t>Virtual File System”</a:t>
            </a:r>
            <a:r>
              <a:rPr lang="zh-CN" altLang="en-US" dirty="0"/>
              <a:t>（虚拟文件系统）树状目录框中点鼠标右键弹出快捷菜单；</a:t>
            </a:r>
          </a:p>
          <a:p>
            <a:r>
              <a:rPr lang="en-US" altLang="zh-CN" dirty="0"/>
              <a:t>4.</a:t>
            </a:r>
            <a:r>
              <a:rPr lang="zh-CN" altLang="en-US" dirty="0"/>
              <a:t>选择“添加文件”，打开本地存储器路由器固件“</a:t>
            </a:r>
            <a:r>
              <a:rPr lang="en-US" altLang="zh-CN" dirty="0" err="1"/>
              <a:t>rf.bin</a:t>
            </a:r>
            <a:r>
              <a:rPr lang="en-US" altLang="zh-CN" dirty="0"/>
              <a:t>”</a:t>
            </a:r>
            <a:r>
              <a:rPr lang="zh-CN" altLang="en-US" dirty="0"/>
              <a:t>，看到“</a:t>
            </a:r>
            <a:r>
              <a:rPr lang="en-US" altLang="zh-CN" dirty="0" err="1"/>
              <a:t>rf.bin</a:t>
            </a:r>
            <a:r>
              <a:rPr lang="en-US" altLang="zh-CN" dirty="0"/>
              <a:t>”</a:t>
            </a:r>
            <a:r>
              <a:rPr lang="zh-CN" altLang="en-US" dirty="0"/>
              <a:t>出现在“</a:t>
            </a:r>
            <a:r>
              <a:rPr lang="en-US" altLang="zh-CN" dirty="0"/>
              <a:t>Virtual File System”</a:t>
            </a:r>
            <a:r>
              <a:rPr lang="zh-CN" altLang="en-US" dirty="0"/>
              <a:t>（虚拟文件系统）树状目录框中即表示已添加；</a:t>
            </a:r>
          </a:p>
          <a:p>
            <a:r>
              <a:rPr lang="en-US" altLang="zh-CN" dirty="0"/>
              <a:t>5.</a:t>
            </a:r>
            <a:r>
              <a:rPr lang="zh-CN" altLang="en-US" dirty="0"/>
              <a:t>可以在“</a:t>
            </a:r>
            <a:r>
              <a:rPr lang="en-US" altLang="zh-CN" dirty="0"/>
              <a:t>Virtual File System”</a:t>
            </a:r>
            <a:r>
              <a:rPr lang="zh-CN" altLang="en-US" dirty="0"/>
              <a:t>（虚拟文件系统）树状目录框中的“</a:t>
            </a:r>
            <a:r>
              <a:rPr lang="en-US" altLang="zh-CN" dirty="0" err="1"/>
              <a:t>rf.bin</a:t>
            </a:r>
            <a:r>
              <a:rPr lang="en-US" altLang="zh-CN" dirty="0"/>
              <a:t>”</a:t>
            </a:r>
            <a:r>
              <a:rPr lang="zh-CN" altLang="en-US" dirty="0"/>
              <a:t>上点鼠标右键弹出快捷菜单，选择“浏览”，如果网络浏览器弹出窗口显示下载“</a:t>
            </a:r>
            <a:r>
              <a:rPr lang="en-US" altLang="zh-CN" dirty="0" err="1"/>
              <a:t>rf.bin</a:t>
            </a:r>
            <a:r>
              <a:rPr lang="en-US" altLang="zh-CN" dirty="0"/>
              <a:t>”</a:t>
            </a:r>
            <a:r>
              <a:rPr lang="zh-CN" altLang="en-US" dirty="0"/>
              <a:t>文件，即表示本地固件文件服务器成功运行</a:t>
            </a:r>
            <a:r>
              <a:rPr lang="zh-CN" altLang="en-US" dirty="0" smtClean="0"/>
              <a:t>。</a:t>
            </a:r>
            <a:endParaRPr lang="en-US" altLang="zh-CN" dirty="0" smtClean="0"/>
          </a:p>
          <a:p>
            <a:r>
              <a:rPr lang="zh-CN" altLang="en-US" dirty="0" smtClean="0"/>
              <a:t>（</a:t>
            </a:r>
            <a:r>
              <a:rPr lang="en-US" altLang="zh-CN" dirty="0" smtClean="0"/>
              <a:t>2</a:t>
            </a:r>
            <a:r>
              <a:rPr lang="zh-CN" altLang="en-US" dirty="0" smtClean="0"/>
              <a:t>）</a:t>
            </a:r>
            <a:r>
              <a:rPr lang="en-US" altLang="zh-CN" dirty="0" smtClean="0"/>
              <a:t>telnet </a:t>
            </a:r>
            <a:r>
              <a:rPr lang="zh-CN" altLang="en-US" dirty="0" smtClean="0"/>
              <a:t>或 </a:t>
            </a:r>
            <a:r>
              <a:rPr lang="en-US" altLang="zh-CN" dirty="0" smtClean="0"/>
              <a:t>SSH </a:t>
            </a:r>
            <a:r>
              <a:rPr lang="zh-CN" altLang="en-US" dirty="0" smtClean="0"/>
              <a:t>登录（由于没有密码</a:t>
            </a:r>
            <a:r>
              <a:rPr lang="en-US" altLang="zh-CN" dirty="0" smtClean="0"/>
              <a:t>SSH</a:t>
            </a:r>
            <a:r>
              <a:rPr lang="zh-CN" altLang="en-US" dirty="0" smtClean="0"/>
              <a:t>无法登录）</a:t>
            </a:r>
            <a:endParaRPr lang="en-US" altLang="zh-CN" dirty="0" smtClean="0"/>
          </a:p>
          <a:p>
            <a:r>
              <a:rPr lang="en-US" altLang="zh-CN" dirty="0"/>
              <a:t>#telnet 192.168.1.1</a:t>
            </a:r>
          </a:p>
          <a:p>
            <a:r>
              <a:rPr lang="en-US" altLang="zh-CN" dirty="0"/>
              <a:t>#cd /</a:t>
            </a:r>
            <a:r>
              <a:rPr lang="en-US" altLang="zh-CN" dirty="0" err="1" smtClean="0"/>
              <a:t>tmp</a:t>
            </a:r>
            <a:endParaRPr lang="en-US" altLang="zh-CN" dirty="0" smtClean="0"/>
          </a:p>
          <a:p>
            <a:pPr>
              <a:lnSpc>
                <a:spcPct val="150000"/>
              </a:lnSpc>
            </a:pPr>
            <a:r>
              <a:rPr lang="en-US" altLang="zh-CN" dirty="0"/>
              <a:t>#</a:t>
            </a:r>
            <a:r>
              <a:rPr lang="en-US" altLang="zh-CN" dirty="0" err="1"/>
              <a:t>wget</a:t>
            </a:r>
            <a:r>
              <a:rPr lang="en-US" altLang="zh-CN" dirty="0"/>
              <a:t> http://192.168.1.143/xxx.bin(192.168.1.143 </a:t>
            </a:r>
            <a:r>
              <a:rPr lang="zh-CN" altLang="en-US" dirty="0"/>
              <a:t>地址为路由器给电脑分配的</a:t>
            </a:r>
            <a:r>
              <a:rPr lang="en-US" altLang="zh-CN" dirty="0" err="1"/>
              <a:t>ip</a:t>
            </a:r>
            <a:r>
              <a:rPr lang="en-US" altLang="zh-CN" dirty="0"/>
              <a:t>)</a:t>
            </a:r>
          </a:p>
          <a:p>
            <a:pPr>
              <a:lnSpc>
                <a:spcPct val="150000"/>
              </a:lnSpc>
            </a:pPr>
            <a:r>
              <a:rPr lang="en-US" altLang="zh-CN" dirty="0"/>
              <a:t>#</a:t>
            </a:r>
            <a:r>
              <a:rPr lang="en-US" altLang="zh-CN" dirty="0" err="1"/>
              <a:t>mtd</a:t>
            </a:r>
            <a:r>
              <a:rPr lang="en-US" altLang="zh-CN" dirty="0"/>
              <a:t> -r write </a:t>
            </a:r>
            <a:r>
              <a:rPr lang="en-US" altLang="zh-CN" dirty="0" err="1"/>
              <a:t>xxx.bin</a:t>
            </a:r>
            <a:r>
              <a:rPr lang="en-US" altLang="zh-CN" dirty="0"/>
              <a:t> firmware (firmware</a:t>
            </a:r>
            <a:r>
              <a:rPr lang="zh-CN" altLang="en-US" dirty="0"/>
              <a:t>或</a:t>
            </a:r>
            <a:r>
              <a:rPr lang="en-US" altLang="zh-CN" dirty="0" err="1"/>
              <a:t>linux</a:t>
            </a:r>
            <a:r>
              <a:rPr lang="zh-CN" altLang="en-US" dirty="0"/>
              <a:t>、</a:t>
            </a:r>
            <a:r>
              <a:rPr lang="en-US" altLang="zh-CN" dirty="0"/>
              <a:t>OS1 </a:t>
            </a:r>
            <a:r>
              <a:rPr lang="zh-CN" altLang="en-US" dirty="0"/>
              <a:t>这里是</a:t>
            </a:r>
            <a:r>
              <a:rPr lang="en-US" altLang="zh-CN" dirty="0"/>
              <a:t>firmware</a:t>
            </a:r>
            <a:r>
              <a:rPr lang="en-US" altLang="zh-CN" dirty="0" smtClean="0"/>
              <a:t>)</a:t>
            </a:r>
            <a:endParaRPr lang="zh-CN" altLang="en-US" dirty="0"/>
          </a:p>
        </p:txBody>
      </p:sp>
      <p:pic>
        <p:nvPicPr>
          <p:cNvPr id="5" name="图片 4"/>
          <p:cNvPicPr>
            <a:picLocks noChangeAspect="1"/>
          </p:cNvPicPr>
          <p:nvPr/>
        </p:nvPicPr>
        <p:blipFill rotWithShape="1">
          <a:blip r:embed="rId3"/>
          <a:srcRect r="48364"/>
          <a:stretch/>
        </p:blipFill>
        <p:spPr>
          <a:xfrm>
            <a:off x="8524376" y="1044473"/>
            <a:ext cx="3543447" cy="4533333"/>
          </a:xfrm>
          <a:prstGeom prst="rect">
            <a:avLst/>
          </a:prstGeom>
        </p:spPr>
      </p:pic>
    </p:spTree>
    <p:extLst>
      <p:ext uri="{BB962C8B-B14F-4D97-AF65-F5344CB8AC3E}">
        <p14:creationId xmlns:p14="http://schemas.microsoft.com/office/powerpoint/2010/main" val="21182050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599" y="822952"/>
            <a:ext cx="10227733" cy="5139869"/>
          </a:xfrm>
          <a:prstGeom prst="rect">
            <a:avLst/>
          </a:prstGeom>
        </p:spPr>
        <p:txBody>
          <a:bodyPr wrap="square">
            <a:spAutoFit/>
          </a:bodyPr>
          <a:lstStyle/>
          <a:p>
            <a:r>
              <a:rPr lang="zh-CN" altLang="en-US" sz="2800" dirty="0" smtClean="0"/>
              <a:t>二、</a:t>
            </a:r>
            <a:r>
              <a:rPr lang="en-US" altLang="zh-CN" sz="2800" dirty="0" err="1" smtClean="0"/>
              <a:t>linux</a:t>
            </a:r>
            <a:r>
              <a:rPr lang="zh-CN" altLang="en-US" sz="2800" dirty="0"/>
              <a:t>方法</a:t>
            </a:r>
          </a:p>
          <a:p>
            <a:pPr>
              <a:lnSpc>
                <a:spcPct val="150000"/>
              </a:lnSpc>
            </a:pPr>
            <a:r>
              <a:rPr lang="en-US" altLang="zh-CN" sz="2000" dirty="0"/>
              <a:t>#</a:t>
            </a:r>
            <a:r>
              <a:rPr lang="en-US" altLang="zh-CN" sz="2000" dirty="0" err="1"/>
              <a:t>scp</a:t>
            </a:r>
            <a:r>
              <a:rPr lang="en-US" altLang="zh-CN" sz="2000" dirty="0"/>
              <a:t> </a:t>
            </a:r>
            <a:r>
              <a:rPr lang="en-US" altLang="zh-CN" sz="2000" dirty="0" err="1"/>
              <a:t>xxx.bin</a:t>
            </a:r>
            <a:r>
              <a:rPr lang="en-US" altLang="zh-CN" sz="2000" dirty="0"/>
              <a:t> root@192.168.1.1:/</a:t>
            </a:r>
            <a:r>
              <a:rPr lang="en-US" altLang="zh-CN" sz="2000" dirty="0" err="1"/>
              <a:t>tmp</a:t>
            </a:r>
            <a:r>
              <a:rPr lang="en-US" altLang="zh-CN" sz="2000" dirty="0"/>
              <a:t>(</a:t>
            </a:r>
            <a:r>
              <a:rPr lang="zh-CN" altLang="en-US" sz="2000" dirty="0"/>
              <a:t>刷固件</a:t>
            </a:r>
            <a:r>
              <a:rPr lang="en-US" altLang="zh-CN" sz="2000" dirty="0"/>
              <a:t>)</a:t>
            </a:r>
          </a:p>
          <a:p>
            <a:pPr>
              <a:lnSpc>
                <a:spcPct val="150000"/>
              </a:lnSpc>
            </a:pPr>
            <a:r>
              <a:rPr lang="en-US" altLang="zh-CN" sz="2000" dirty="0"/>
              <a:t>#</a:t>
            </a:r>
            <a:r>
              <a:rPr lang="en-US" altLang="zh-CN" sz="2000" dirty="0" err="1"/>
              <a:t>scp</a:t>
            </a:r>
            <a:r>
              <a:rPr lang="en-US" altLang="zh-CN" sz="2000" dirty="0"/>
              <a:t> </a:t>
            </a:r>
            <a:r>
              <a:rPr lang="en-US" altLang="zh-CN" sz="2000" dirty="0" err="1"/>
              <a:t>xxx.ipk</a:t>
            </a:r>
            <a:r>
              <a:rPr lang="en-US" altLang="zh-CN" sz="2000" dirty="0"/>
              <a:t> root@192.168.1.1:/</a:t>
            </a:r>
            <a:r>
              <a:rPr lang="en-US" altLang="zh-CN" sz="2000" dirty="0" err="1"/>
              <a:t>tmp</a:t>
            </a:r>
            <a:r>
              <a:rPr lang="zh-CN" altLang="en-US" sz="2000" dirty="0"/>
              <a:t>（刷入</a:t>
            </a:r>
            <a:r>
              <a:rPr lang="en-US" altLang="zh-CN" sz="2000" dirty="0" err="1"/>
              <a:t>ipk</a:t>
            </a:r>
            <a:r>
              <a:rPr lang="zh-CN" altLang="en-US" sz="2000" dirty="0" smtClean="0"/>
              <a:t>）</a:t>
            </a:r>
            <a:endParaRPr lang="en-US" altLang="zh-CN" sz="2000" dirty="0" smtClean="0"/>
          </a:p>
          <a:p>
            <a:pPr>
              <a:lnSpc>
                <a:spcPct val="150000"/>
              </a:lnSpc>
            </a:pPr>
            <a:r>
              <a:rPr lang="en-US" altLang="zh-CN" sz="2000" dirty="0"/>
              <a:t>#</a:t>
            </a:r>
            <a:r>
              <a:rPr lang="en-US" altLang="zh-CN" sz="2000" dirty="0" err="1"/>
              <a:t>ssh</a:t>
            </a:r>
            <a:r>
              <a:rPr lang="en-US" altLang="zh-CN" sz="2000" dirty="0"/>
              <a:t> </a:t>
            </a:r>
            <a:r>
              <a:rPr lang="en-US" altLang="zh-CN" sz="2000" dirty="0" smtClean="0">
                <a:hlinkClick r:id="rId2"/>
              </a:rPr>
              <a:t>root@192.168.1.1</a:t>
            </a:r>
            <a:endParaRPr lang="en-US" altLang="zh-CN" sz="2000" dirty="0" smtClean="0"/>
          </a:p>
          <a:p>
            <a:pPr>
              <a:lnSpc>
                <a:spcPct val="150000"/>
              </a:lnSpc>
            </a:pPr>
            <a:r>
              <a:rPr lang="zh-CN" altLang="en-US" sz="2000" dirty="0" smtClean="0"/>
              <a:t>刷固件</a:t>
            </a:r>
            <a:endParaRPr lang="en-US" altLang="zh-CN" sz="2000" dirty="0" smtClean="0"/>
          </a:p>
          <a:p>
            <a:pPr>
              <a:lnSpc>
                <a:spcPct val="150000"/>
              </a:lnSpc>
            </a:pPr>
            <a:r>
              <a:rPr lang="en-US" altLang="zh-CN" sz="2000" dirty="0"/>
              <a:t>#</a:t>
            </a:r>
            <a:r>
              <a:rPr lang="en-US" altLang="zh-CN" sz="2000" dirty="0" err="1"/>
              <a:t>wget</a:t>
            </a:r>
            <a:r>
              <a:rPr lang="en-US" altLang="zh-CN" sz="2000" dirty="0"/>
              <a:t> http://192.168.1.143/xxx.bin</a:t>
            </a:r>
          </a:p>
          <a:p>
            <a:pPr>
              <a:lnSpc>
                <a:spcPct val="150000"/>
              </a:lnSpc>
            </a:pPr>
            <a:r>
              <a:rPr lang="en-US" altLang="zh-CN" sz="2000" dirty="0"/>
              <a:t>#</a:t>
            </a:r>
            <a:r>
              <a:rPr lang="en-US" altLang="zh-CN" sz="2000" dirty="0" err="1"/>
              <a:t>mtd</a:t>
            </a:r>
            <a:r>
              <a:rPr lang="en-US" altLang="zh-CN" sz="2000" dirty="0"/>
              <a:t> -r write </a:t>
            </a:r>
            <a:r>
              <a:rPr lang="en-US" altLang="zh-CN" sz="2000" dirty="0" err="1"/>
              <a:t>xxx.bin</a:t>
            </a:r>
            <a:r>
              <a:rPr lang="en-US" altLang="zh-CN" sz="2000" dirty="0"/>
              <a:t> </a:t>
            </a:r>
            <a:r>
              <a:rPr lang="en-US" altLang="zh-CN" sz="2000" dirty="0" smtClean="0"/>
              <a:t>firmware</a:t>
            </a:r>
          </a:p>
          <a:p>
            <a:pPr>
              <a:lnSpc>
                <a:spcPct val="150000"/>
              </a:lnSpc>
            </a:pPr>
            <a:r>
              <a:rPr lang="zh-CN" altLang="en-US" sz="2000" dirty="0" smtClean="0"/>
              <a:t>刷</a:t>
            </a:r>
            <a:r>
              <a:rPr lang="en-US" altLang="zh-CN" sz="2000" dirty="0" err="1" smtClean="0"/>
              <a:t>ipk</a:t>
            </a:r>
            <a:endParaRPr lang="zh-CN" altLang="en-US" sz="2000" dirty="0"/>
          </a:p>
          <a:p>
            <a:pPr>
              <a:lnSpc>
                <a:spcPct val="150000"/>
              </a:lnSpc>
            </a:pPr>
            <a:r>
              <a:rPr lang="en-US" altLang="zh-CN" sz="2000" dirty="0"/>
              <a:t>#</a:t>
            </a:r>
            <a:r>
              <a:rPr lang="en-US" altLang="zh-CN" sz="2000" dirty="0" err="1"/>
              <a:t>opkg</a:t>
            </a:r>
            <a:r>
              <a:rPr lang="en-US" altLang="zh-CN" sz="2000" dirty="0"/>
              <a:t> install </a:t>
            </a:r>
            <a:r>
              <a:rPr lang="en-US" altLang="zh-CN" sz="2000" dirty="0" err="1"/>
              <a:t>xxx.ipk</a:t>
            </a:r>
            <a:r>
              <a:rPr lang="zh-CN" altLang="en-US" sz="2000" dirty="0"/>
              <a:t>（由于</a:t>
            </a:r>
            <a:r>
              <a:rPr lang="en-US" altLang="zh-CN" sz="2000" dirty="0"/>
              <a:t>flash</a:t>
            </a:r>
            <a:r>
              <a:rPr lang="zh-CN" altLang="en-US" sz="2000" dirty="0"/>
              <a:t>太小 没有将</a:t>
            </a:r>
            <a:r>
              <a:rPr lang="en-US" altLang="zh-CN" sz="2000" dirty="0" err="1"/>
              <a:t>openflow</a:t>
            </a:r>
            <a:r>
              <a:rPr lang="zh-CN" altLang="en-US" sz="2000" dirty="0"/>
              <a:t>装成功）</a:t>
            </a:r>
          </a:p>
          <a:p>
            <a:pPr>
              <a:lnSpc>
                <a:spcPct val="150000"/>
              </a:lnSpc>
            </a:pPr>
            <a:r>
              <a:rPr lang="en-US" altLang="zh-CN" sz="2000" dirty="0" err="1"/>
              <a:t>ps</a:t>
            </a:r>
            <a:r>
              <a:rPr lang="en-US" altLang="zh-CN" sz="2000" dirty="0"/>
              <a:t>:</a:t>
            </a:r>
            <a:r>
              <a:rPr lang="zh-CN" altLang="en-US" sz="2000" dirty="0"/>
              <a:t>刷新固件</a:t>
            </a:r>
            <a:r>
              <a:rPr lang="en-US" altLang="zh-CN" sz="2000" dirty="0" err="1"/>
              <a:t>OpenSSH</a:t>
            </a:r>
            <a:r>
              <a:rPr lang="zh-CN" altLang="en-US" sz="2000" dirty="0"/>
              <a:t>会核对公钥，导致无法登陆</a:t>
            </a:r>
            <a:r>
              <a:rPr lang="en-US" altLang="zh-CN" sz="2000" dirty="0" err="1"/>
              <a:t>ssh</a:t>
            </a:r>
            <a:r>
              <a:rPr lang="zh-CN" altLang="en-US" sz="2000" dirty="0"/>
              <a:t>，执行一下命令重新认证。</a:t>
            </a:r>
          </a:p>
          <a:p>
            <a:pPr>
              <a:lnSpc>
                <a:spcPct val="150000"/>
              </a:lnSpc>
            </a:pPr>
            <a:r>
              <a:rPr lang="en-US" altLang="zh-CN" sz="2000" dirty="0"/>
              <a:t>#</a:t>
            </a:r>
            <a:r>
              <a:rPr lang="en-US" altLang="zh-CN" sz="2000" dirty="0" err="1"/>
              <a:t>rm</a:t>
            </a:r>
            <a:r>
              <a:rPr lang="en-US" altLang="zh-CN" sz="2000" dirty="0"/>
              <a:t> -</a:t>
            </a:r>
            <a:r>
              <a:rPr lang="en-US" altLang="zh-CN" sz="2000" dirty="0" err="1"/>
              <a:t>rf</a:t>
            </a:r>
            <a:r>
              <a:rPr lang="en-US" altLang="zh-CN" sz="2000" dirty="0"/>
              <a:t> ~/.</a:t>
            </a:r>
            <a:r>
              <a:rPr lang="en-US" altLang="zh-CN" sz="2000" dirty="0" err="1" smtClean="0"/>
              <a:t>ssh</a:t>
            </a:r>
            <a:r>
              <a:rPr lang="en-US" altLang="zh-CN" sz="2000" dirty="0" smtClean="0"/>
              <a:t>/</a:t>
            </a:r>
            <a:r>
              <a:rPr lang="en-US" altLang="zh-CN" sz="2000" dirty="0" err="1" smtClean="0"/>
              <a:t>known_hosts</a:t>
            </a:r>
            <a:endParaRPr lang="en-US" altLang="zh-CN" sz="2000" dirty="0"/>
          </a:p>
        </p:txBody>
      </p:sp>
    </p:spTree>
    <p:extLst>
      <p:ext uri="{BB962C8B-B14F-4D97-AF65-F5344CB8AC3E}">
        <p14:creationId xmlns:p14="http://schemas.microsoft.com/office/powerpoint/2010/main" val="24259100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6171" y="576943"/>
            <a:ext cx="1632858" cy="369332"/>
          </a:xfrm>
          <a:prstGeom prst="rect">
            <a:avLst/>
          </a:prstGeom>
          <a:noFill/>
        </p:spPr>
        <p:txBody>
          <a:bodyPr wrap="square" rtlCol="0">
            <a:spAutoFit/>
          </a:bodyPr>
          <a:lstStyle/>
          <a:p>
            <a:r>
              <a:rPr lang="zh-CN" altLang="en-US" dirty="0" smtClean="0"/>
              <a:t>配置</a:t>
            </a:r>
            <a:r>
              <a:rPr lang="en-US" altLang="zh-CN" dirty="0" err="1" smtClean="0"/>
              <a:t>Openflow</a:t>
            </a:r>
            <a:endParaRPr lang="zh-CN" altLang="en-US" dirty="0"/>
          </a:p>
        </p:txBody>
      </p:sp>
      <p:sp>
        <p:nvSpPr>
          <p:cNvPr id="5" name="文本框 4"/>
          <p:cNvSpPr txBox="1"/>
          <p:nvPr/>
        </p:nvSpPr>
        <p:spPr>
          <a:xfrm>
            <a:off x="936171" y="1273629"/>
            <a:ext cx="3777343" cy="1477328"/>
          </a:xfrm>
          <a:prstGeom prst="rect">
            <a:avLst/>
          </a:prstGeom>
          <a:noFill/>
        </p:spPr>
        <p:txBody>
          <a:bodyPr wrap="square" rtlCol="0">
            <a:spAutoFit/>
          </a:bodyPr>
          <a:lstStyle/>
          <a:p>
            <a:r>
              <a:rPr lang="zh-CN" altLang="en-US" dirty="0" smtClean="0"/>
              <a:t>相关脚本</a:t>
            </a:r>
            <a:endParaRPr lang="en-US" altLang="zh-CN" dirty="0" smtClean="0"/>
          </a:p>
          <a:p>
            <a:r>
              <a:rPr lang="en-US" altLang="zh-CN" dirty="0" smtClean="0"/>
              <a:t>#vim /</a:t>
            </a:r>
            <a:r>
              <a:rPr lang="en-US" altLang="zh-CN" dirty="0" err="1" smtClean="0"/>
              <a:t>etc</a:t>
            </a:r>
            <a:r>
              <a:rPr lang="en-US" altLang="zh-CN" dirty="0" smtClean="0"/>
              <a:t>/</a:t>
            </a:r>
            <a:r>
              <a:rPr lang="en-US" altLang="zh-CN" dirty="0" err="1" smtClean="0"/>
              <a:t>config</a:t>
            </a:r>
            <a:r>
              <a:rPr lang="en-US" altLang="zh-CN" dirty="0" smtClean="0"/>
              <a:t>/network</a:t>
            </a:r>
          </a:p>
          <a:p>
            <a:r>
              <a:rPr lang="en-US" altLang="zh-CN" dirty="0" smtClean="0"/>
              <a:t>#vim /</a:t>
            </a:r>
            <a:r>
              <a:rPr lang="en-US" altLang="zh-CN" dirty="0" err="1" smtClean="0"/>
              <a:t>etc</a:t>
            </a:r>
            <a:r>
              <a:rPr lang="en-US" altLang="zh-CN" dirty="0" smtClean="0"/>
              <a:t>/</a:t>
            </a:r>
            <a:r>
              <a:rPr lang="en-US" altLang="zh-CN" dirty="0" err="1" smtClean="0"/>
              <a:t>config</a:t>
            </a:r>
            <a:r>
              <a:rPr lang="en-US" altLang="zh-CN" dirty="0" smtClean="0"/>
              <a:t>/wireless</a:t>
            </a:r>
          </a:p>
          <a:p>
            <a:r>
              <a:rPr lang="en-US" altLang="zh-CN" dirty="0" smtClean="0"/>
              <a:t>#vim /</a:t>
            </a:r>
            <a:r>
              <a:rPr lang="en-US" altLang="zh-CN" dirty="0" err="1" smtClean="0"/>
              <a:t>etc</a:t>
            </a:r>
            <a:r>
              <a:rPr lang="en-US" altLang="zh-CN" dirty="0" smtClean="0"/>
              <a:t>/</a:t>
            </a:r>
            <a:r>
              <a:rPr lang="en-US" altLang="zh-CN" dirty="0" err="1" smtClean="0"/>
              <a:t>config</a:t>
            </a:r>
            <a:r>
              <a:rPr lang="en-US" altLang="zh-CN" dirty="0" smtClean="0"/>
              <a:t>/</a:t>
            </a:r>
            <a:r>
              <a:rPr lang="en-US" altLang="zh-CN" dirty="0" err="1" smtClean="0"/>
              <a:t>openflow</a:t>
            </a:r>
            <a:endParaRPr lang="en-US" altLang="zh-CN" dirty="0" smtClean="0"/>
          </a:p>
          <a:p>
            <a:r>
              <a:rPr lang="en-US" altLang="zh-CN" dirty="0" smtClean="0"/>
              <a:t>#vim /lib/openflow/ofswitch.sh</a:t>
            </a:r>
          </a:p>
        </p:txBody>
      </p:sp>
      <p:sp>
        <p:nvSpPr>
          <p:cNvPr id="6" name="矩形 5"/>
          <p:cNvSpPr/>
          <p:nvPr/>
        </p:nvSpPr>
        <p:spPr>
          <a:xfrm>
            <a:off x="936171" y="3120288"/>
            <a:ext cx="6096000" cy="2031325"/>
          </a:xfrm>
          <a:prstGeom prst="rect">
            <a:avLst/>
          </a:prstGeom>
        </p:spPr>
        <p:txBody>
          <a:bodyPr>
            <a:spAutoFit/>
          </a:bodyPr>
          <a:lstStyle/>
          <a:p>
            <a:r>
              <a:rPr lang="zh-CN" altLang="en-US" dirty="0" smtClean="0"/>
              <a:t>刚更新</a:t>
            </a:r>
            <a:r>
              <a:rPr lang="en-US" altLang="zh-CN" dirty="0" err="1" smtClean="0"/>
              <a:t>OpenWRT</a:t>
            </a:r>
            <a:r>
              <a:rPr lang="zh-CN" altLang="en-US" dirty="0" smtClean="0"/>
              <a:t>固件默认只有</a:t>
            </a:r>
            <a:r>
              <a:rPr lang="en-US" altLang="zh-CN" dirty="0" smtClean="0"/>
              <a:t>eth0.1</a:t>
            </a:r>
            <a:r>
              <a:rPr lang="zh-CN" altLang="en-US" dirty="0" smtClean="0"/>
              <a:t>和</a:t>
            </a:r>
            <a:r>
              <a:rPr lang="en-US" altLang="zh-CN" dirty="0" smtClean="0"/>
              <a:t>eth0.2,</a:t>
            </a:r>
            <a:r>
              <a:rPr lang="zh-CN" altLang="en-US" dirty="0" smtClean="0"/>
              <a:t>设置控制器</a:t>
            </a:r>
            <a:r>
              <a:rPr lang="en-US" altLang="zh-CN" dirty="0" smtClean="0"/>
              <a:t>IP</a:t>
            </a:r>
          </a:p>
          <a:p>
            <a:r>
              <a:rPr lang="en-US" altLang="zh-CN" dirty="0" err="1" smtClean="0"/>
              <a:t>config</a:t>
            </a:r>
            <a:r>
              <a:rPr lang="en-US" altLang="zh-CN" dirty="0" smtClean="0"/>
              <a:t> </a:t>
            </a:r>
            <a:r>
              <a:rPr lang="en-US" altLang="zh-CN" dirty="0"/>
              <a:t>'</a:t>
            </a:r>
            <a:r>
              <a:rPr lang="en-US" altLang="zh-CN" dirty="0" err="1"/>
              <a:t>ofswitch</a:t>
            </a:r>
            <a:r>
              <a:rPr lang="en-US" altLang="zh-CN" dirty="0"/>
              <a:t>'</a:t>
            </a:r>
          </a:p>
          <a:p>
            <a:r>
              <a:rPr lang="en-US" altLang="zh-CN" dirty="0"/>
              <a:t>        option '</a:t>
            </a:r>
            <a:r>
              <a:rPr lang="en-US" altLang="zh-CN" dirty="0" err="1"/>
              <a:t>dp</a:t>
            </a:r>
            <a:r>
              <a:rPr lang="en-US" altLang="zh-CN" dirty="0"/>
              <a:t>' 'dp0'</a:t>
            </a:r>
          </a:p>
          <a:p>
            <a:r>
              <a:rPr lang="en-US" altLang="zh-CN" dirty="0"/>
              <a:t>        option '</a:t>
            </a:r>
            <a:r>
              <a:rPr lang="en-US" altLang="zh-CN" dirty="0" err="1"/>
              <a:t>dpid</a:t>
            </a:r>
            <a:r>
              <a:rPr lang="en-US" altLang="zh-CN" dirty="0"/>
              <a:t>' '000000000001'</a:t>
            </a:r>
          </a:p>
          <a:p>
            <a:r>
              <a:rPr lang="en-US" altLang="zh-CN" dirty="0"/>
              <a:t>        option '</a:t>
            </a:r>
            <a:r>
              <a:rPr lang="en-US" altLang="zh-CN" dirty="0" err="1"/>
              <a:t>ofports</a:t>
            </a:r>
            <a:r>
              <a:rPr lang="en-US" altLang="zh-CN" dirty="0"/>
              <a:t>' 'eth0.1 </a:t>
            </a:r>
            <a:r>
              <a:rPr lang="en-US" altLang="zh-CN" dirty="0" smtClean="0"/>
              <a:t>eth0.2'</a:t>
            </a:r>
            <a:endParaRPr lang="en-US" altLang="zh-CN" dirty="0"/>
          </a:p>
          <a:p>
            <a:r>
              <a:rPr lang="en-US" altLang="zh-CN" dirty="0"/>
              <a:t>        option '</a:t>
            </a:r>
            <a:r>
              <a:rPr lang="en-US" altLang="zh-CN" dirty="0" err="1"/>
              <a:t>ofctl</a:t>
            </a:r>
            <a:r>
              <a:rPr lang="en-US" altLang="zh-CN" dirty="0"/>
              <a:t>' </a:t>
            </a:r>
            <a:r>
              <a:rPr lang="en-US" altLang="zh-CN" dirty="0" smtClean="0"/>
              <a:t>'tcp:192.168.1.136:6633</a:t>
            </a:r>
            <a:r>
              <a:rPr lang="en-US" altLang="zh-CN" dirty="0"/>
              <a:t>'</a:t>
            </a:r>
          </a:p>
          <a:p>
            <a:r>
              <a:rPr lang="en-US" altLang="zh-CN" dirty="0"/>
              <a:t>        option 'mode'  '</a:t>
            </a:r>
            <a:r>
              <a:rPr lang="en-US" altLang="zh-CN" dirty="0" err="1"/>
              <a:t>outofband</a:t>
            </a:r>
            <a:r>
              <a:rPr lang="en-US" altLang="zh-CN" dirty="0"/>
              <a:t>'</a:t>
            </a:r>
            <a:endParaRPr lang="zh-CN" altLang="en-US" dirty="0"/>
          </a:p>
        </p:txBody>
      </p:sp>
    </p:spTree>
    <p:extLst>
      <p:ext uri="{BB962C8B-B14F-4D97-AF65-F5344CB8AC3E}">
        <p14:creationId xmlns:p14="http://schemas.microsoft.com/office/powerpoint/2010/main" val="391021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p:cNvSpPr>
            <a:spLocks noGrp="1"/>
          </p:cNvSpPr>
          <p:nvPr>
            <p:ph type="title"/>
          </p:nvPr>
        </p:nvSpPr>
        <p:spPr/>
        <p:txBody>
          <a:bodyPr lIns="91440" tIns="45720" rIns="91440" bIns="45720" anchor="ctr"/>
          <a:lstStyle/>
          <a:p>
            <a:r>
              <a:rPr lang="zh-CN" altLang="en-US" dirty="0"/>
              <a:t>传统</a:t>
            </a:r>
            <a:r>
              <a:rPr lang="en-US" altLang="zh-CN" dirty="0"/>
              <a:t>WLAN</a:t>
            </a:r>
            <a:r>
              <a:rPr lang="zh-CN" altLang="en-US" dirty="0"/>
              <a:t>组网方案</a:t>
            </a:r>
            <a:r>
              <a:rPr lang="en-US" altLang="zh-CN" dirty="0"/>
              <a:t>——</a:t>
            </a:r>
            <a:r>
              <a:rPr lang="zh-CN" altLang="en-US" dirty="0"/>
              <a:t>胖</a:t>
            </a:r>
            <a:r>
              <a:rPr lang="en-US" altLang="zh-CN" dirty="0"/>
              <a:t>AP</a:t>
            </a:r>
            <a:endParaRPr lang="zh-CN" altLang="en-US" dirty="0"/>
          </a:p>
        </p:txBody>
      </p:sp>
      <p:sp>
        <p:nvSpPr>
          <p:cNvPr id="4098" name="文本框 3"/>
          <p:cNvSpPr txBox="1"/>
          <p:nvPr/>
        </p:nvSpPr>
        <p:spPr>
          <a:xfrm>
            <a:off x="6045200" y="2160588"/>
            <a:ext cx="4656138" cy="3786187"/>
          </a:xfrm>
          <a:prstGeom prst="rect">
            <a:avLst/>
          </a:prstGeom>
          <a:noFill/>
          <a:ln w="9525">
            <a:noFill/>
          </a:ln>
        </p:spPr>
        <p:txBody>
          <a:bodyPr wrap="square" anchor="t">
            <a:spAutoFit/>
          </a:bodyPr>
          <a:lstStyle/>
          <a:p>
            <a:pPr marL="285750" lvl="0" indent="-28575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组网模式比较简单，可用于小规模组网</a:t>
            </a:r>
            <a:endParaRPr lang="en-US" altLang="zh-CN" sz="2400" dirty="0">
              <a:latin typeface="Calibri" panose="020F0502020204030204" pitchFamily="34" charset="0"/>
              <a:ea typeface="宋体" panose="02010600030101010101" pitchFamily="2" charset="-122"/>
            </a:endParaRPr>
          </a:p>
          <a:p>
            <a:pPr marL="285750" lvl="0" indent="-28575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之间独立工作</a:t>
            </a:r>
            <a:endParaRPr lang="en-US" altLang="zh-CN" sz="2400" dirty="0">
              <a:latin typeface="Calibri" panose="020F0502020204030204" pitchFamily="34" charset="0"/>
              <a:ea typeface="宋体" panose="02010600030101010101" pitchFamily="2" charset="-122"/>
            </a:endParaRPr>
          </a:p>
          <a:p>
            <a:pPr marL="285750" lvl="0" indent="-28575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本地存储大量配置信息，设备丢失会造成配置信息泄漏</a:t>
            </a:r>
            <a:endParaRPr lang="en-US" altLang="zh-CN" sz="2400" dirty="0">
              <a:latin typeface="Calibri" panose="020F0502020204030204" pitchFamily="34" charset="0"/>
              <a:ea typeface="宋体" panose="02010600030101010101" pitchFamily="2" charset="-122"/>
            </a:endParaRPr>
          </a:p>
          <a:p>
            <a:pPr marL="285750" lvl="0" indent="-28575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难以进行无线网络状态数据的采集</a:t>
            </a:r>
            <a:endParaRPr lang="en-US" altLang="zh-CN" sz="2400" dirty="0">
              <a:latin typeface="Calibri" panose="020F0502020204030204" pitchFamily="34" charset="0"/>
              <a:ea typeface="宋体" panose="02010600030101010101" pitchFamily="2" charset="-122"/>
            </a:endParaRPr>
          </a:p>
          <a:p>
            <a:pPr marL="285750" lvl="0" indent="-28575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没有统一管理，网络维护麻烦，软件升级工作量大</a:t>
            </a:r>
            <a:endParaRPr lang="en-US" altLang="zh-CN" sz="2400" dirty="0">
              <a:latin typeface="Calibri" panose="020F0502020204030204" pitchFamily="34" charset="0"/>
              <a:ea typeface="宋体" panose="02010600030101010101" pitchFamily="2" charset="-122"/>
            </a:endParaRPr>
          </a:p>
          <a:p>
            <a:pPr marL="285750" lvl="0" indent="-28575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对终端漫游支持不足</a:t>
            </a:r>
          </a:p>
        </p:txBody>
      </p:sp>
      <p:pic>
        <p:nvPicPr>
          <p:cNvPr id="4099" name="图片 4"/>
          <p:cNvPicPr>
            <a:picLocks noChangeAspect="1"/>
          </p:cNvPicPr>
          <p:nvPr/>
        </p:nvPicPr>
        <p:blipFill>
          <a:blip r:embed="rId3"/>
          <a:stretch>
            <a:fillRect/>
          </a:stretch>
        </p:blipFill>
        <p:spPr>
          <a:xfrm>
            <a:off x="1306513" y="1690688"/>
            <a:ext cx="3363912" cy="4648200"/>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4475" y="1066800"/>
            <a:ext cx="4931229" cy="369332"/>
          </a:xfrm>
          <a:prstGeom prst="rect">
            <a:avLst/>
          </a:prstGeom>
          <a:noFill/>
        </p:spPr>
        <p:txBody>
          <a:bodyPr wrap="square" rtlCol="0">
            <a:spAutoFit/>
          </a:bodyPr>
          <a:lstStyle/>
          <a:p>
            <a:r>
              <a:rPr lang="en-US" altLang="zh-CN" dirty="0" smtClean="0"/>
              <a:t>#/</a:t>
            </a:r>
            <a:r>
              <a:rPr lang="en-US" altLang="zh-CN" dirty="0" err="1" smtClean="0"/>
              <a:t>etc</a:t>
            </a:r>
            <a:r>
              <a:rPr lang="en-US" altLang="zh-CN" dirty="0" smtClean="0"/>
              <a:t>/</a:t>
            </a:r>
            <a:r>
              <a:rPr lang="en-US" altLang="zh-CN" dirty="0" err="1" smtClean="0"/>
              <a:t>init.d</a:t>
            </a:r>
            <a:r>
              <a:rPr lang="en-US" altLang="zh-CN" dirty="0" smtClean="0"/>
              <a:t>/</a:t>
            </a:r>
            <a:r>
              <a:rPr lang="en-US" altLang="zh-CN" dirty="0" err="1" smtClean="0"/>
              <a:t>openflow</a:t>
            </a:r>
            <a:r>
              <a:rPr lang="en-US" altLang="zh-CN" dirty="0" smtClean="0"/>
              <a:t> start</a:t>
            </a:r>
          </a:p>
        </p:txBody>
      </p:sp>
      <p:pic>
        <p:nvPicPr>
          <p:cNvPr id="5" name="图片 4"/>
          <p:cNvPicPr>
            <a:picLocks noChangeAspect="1"/>
          </p:cNvPicPr>
          <p:nvPr/>
        </p:nvPicPr>
        <p:blipFill>
          <a:blip r:embed="rId2"/>
          <a:stretch>
            <a:fillRect/>
          </a:stretch>
        </p:blipFill>
        <p:spPr>
          <a:xfrm>
            <a:off x="924476" y="2018386"/>
            <a:ext cx="8819048" cy="2733333"/>
          </a:xfrm>
          <a:prstGeom prst="rect">
            <a:avLst/>
          </a:prstGeom>
        </p:spPr>
      </p:pic>
      <p:sp>
        <p:nvSpPr>
          <p:cNvPr id="6" name="文本框 5"/>
          <p:cNvSpPr txBox="1"/>
          <p:nvPr/>
        </p:nvSpPr>
        <p:spPr>
          <a:xfrm>
            <a:off x="924476" y="5214258"/>
            <a:ext cx="4931229" cy="369332"/>
          </a:xfrm>
          <a:prstGeom prst="rect">
            <a:avLst/>
          </a:prstGeom>
          <a:noFill/>
        </p:spPr>
        <p:txBody>
          <a:bodyPr wrap="square" rtlCol="0">
            <a:spAutoFit/>
          </a:bodyPr>
          <a:lstStyle/>
          <a:p>
            <a:r>
              <a:rPr lang="en-US" altLang="zh-CN" dirty="0" smtClean="0"/>
              <a:t>#/</a:t>
            </a:r>
            <a:r>
              <a:rPr lang="en-US" altLang="zh-CN" dirty="0" err="1" smtClean="0"/>
              <a:t>etc</a:t>
            </a:r>
            <a:r>
              <a:rPr lang="en-US" altLang="zh-CN" dirty="0" smtClean="0"/>
              <a:t>/</a:t>
            </a:r>
            <a:r>
              <a:rPr lang="en-US" altLang="zh-CN" dirty="0" err="1" smtClean="0"/>
              <a:t>init.d</a:t>
            </a:r>
            <a:r>
              <a:rPr lang="en-US" altLang="zh-CN" dirty="0" smtClean="0"/>
              <a:t>/</a:t>
            </a:r>
            <a:r>
              <a:rPr lang="en-US" altLang="zh-CN" dirty="0" err="1" smtClean="0"/>
              <a:t>openflow</a:t>
            </a:r>
            <a:r>
              <a:rPr lang="en-US" altLang="zh-CN" dirty="0" smtClean="0"/>
              <a:t> stop</a:t>
            </a:r>
          </a:p>
        </p:txBody>
      </p:sp>
    </p:spTree>
    <p:extLst>
      <p:ext uri="{BB962C8B-B14F-4D97-AF65-F5344CB8AC3E}">
        <p14:creationId xmlns:p14="http://schemas.microsoft.com/office/powerpoint/2010/main" val="29894923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5585" y="1088962"/>
            <a:ext cx="5915915" cy="369332"/>
          </a:xfrm>
          <a:prstGeom prst="rect">
            <a:avLst/>
          </a:prstGeom>
        </p:spPr>
        <p:txBody>
          <a:bodyPr wrap="none">
            <a:spAutoFit/>
          </a:bodyPr>
          <a:lstStyle/>
          <a:p>
            <a:r>
              <a:rPr lang="en-US" altLang="zh-CN" dirty="0"/>
              <a:t>https://sourceforge.net/p/ryu/mailman/message/31853841/</a:t>
            </a:r>
            <a:endParaRPr lang="zh-CN" altLang="en-US" dirty="0"/>
          </a:p>
        </p:txBody>
      </p:sp>
      <p:sp>
        <p:nvSpPr>
          <p:cNvPr id="6" name="矩形 5"/>
          <p:cNvSpPr/>
          <p:nvPr/>
        </p:nvSpPr>
        <p:spPr>
          <a:xfrm>
            <a:off x="895585" y="2098947"/>
            <a:ext cx="5115824" cy="369332"/>
          </a:xfrm>
          <a:prstGeom prst="rect">
            <a:avLst/>
          </a:prstGeom>
        </p:spPr>
        <p:txBody>
          <a:bodyPr wrap="none">
            <a:spAutoFit/>
          </a:bodyPr>
          <a:lstStyle/>
          <a:p>
            <a:r>
              <a:rPr lang="zh-CN" altLang="en-US" dirty="0"/>
              <a:t>https://forum.openwrt.org/viewtopic.php?id=43742</a:t>
            </a:r>
          </a:p>
        </p:txBody>
      </p:sp>
      <p:pic>
        <p:nvPicPr>
          <p:cNvPr id="7" name="图片 6"/>
          <p:cNvPicPr>
            <a:picLocks noChangeAspect="1"/>
          </p:cNvPicPr>
          <p:nvPr/>
        </p:nvPicPr>
        <p:blipFill>
          <a:blip r:embed="rId2"/>
          <a:stretch>
            <a:fillRect/>
          </a:stretch>
        </p:blipFill>
        <p:spPr>
          <a:xfrm>
            <a:off x="895585" y="2610836"/>
            <a:ext cx="5076190" cy="733333"/>
          </a:xfrm>
          <a:prstGeom prst="rect">
            <a:avLst/>
          </a:prstGeom>
        </p:spPr>
      </p:pic>
      <p:sp>
        <p:nvSpPr>
          <p:cNvPr id="8" name="矩形 7"/>
          <p:cNvSpPr/>
          <p:nvPr/>
        </p:nvSpPr>
        <p:spPr>
          <a:xfrm>
            <a:off x="895585" y="3766850"/>
            <a:ext cx="10450286" cy="1754326"/>
          </a:xfrm>
          <a:prstGeom prst="rect">
            <a:avLst/>
          </a:prstGeom>
        </p:spPr>
        <p:txBody>
          <a:bodyPr wrap="square">
            <a:spAutoFit/>
          </a:bodyPr>
          <a:lstStyle/>
          <a:p>
            <a:r>
              <a:rPr lang="en-US" altLang="zh-CN" dirty="0" smtClean="0"/>
              <a:t>echo </a:t>
            </a:r>
            <a:r>
              <a:rPr lang="en-US" altLang="zh-CN" dirty="0"/>
              <a:t>"Configuring </a:t>
            </a:r>
            <a:r>
              <a:rPr lang="en-US" altLang="zh-CN" dirty="0" err="1"/>
              <a:t>OpenFlow</a:t>
            </a:r>
            <a:r>
              <a:rPr lang="en-US" altLang="zh-CN" dirty="0"/>
              <a:t> switch for out-of-band control"</a:t>
            </a:r>
            <a:endParaRPr lang="en-US" altLang="zh-CN" b="1" dirty="0"/>
          </a:p>
          <a:p>
            <a:r>
              <a:rPr lang="en-US" altLang="zh-CN" dirty="0" smtClean="0"/>
              <a:t> </a:t>
            </a:r>
            <a:r>
              <a:rPr lang="en-US" altLang="zh-CN" dirty="0"/>
              <a:t>[ -n "$</a:t>
            </a:r>
            <a:r>
              <a:rPr lang="en-US" altLang="zh-CN" dirty="0" err="1"/>
              <a:t>dpid</a:t>
            </a:r>
            <a:r>
              <a:rPr lang="en-US" altLang="zh-CN" dirty="0"/>
              <a:t>" ] &amp;&amp; {</a:t>
            </a:r>
          </a:p>
          <a:p>
            <a:r>
              <a:rPr lang="en-US" altLang="zh-CN" dirty="0" err="1" smtClean="0"/>
              <a:t>ofdatapath</a:t>
            </a:r>
            <a:r>
              <a:rPr lang="en-US" altLang="zh-CN" dirty="0" smtClean="0"/>
              <a:t> </a:t>
            </a:r>
            <a:r>
              <a:rPr lang="en-US" altLang="zh-CN" dirty="0" err="1"/>
              <a:t>punix</a:t>
            </a:r>
            <a:r>
              <a:rPr lang="en-US" altLang="zh-CN" dirty="0"/>
              <a:t>:/</a:t>
            </a:r>
            <a:r>
              <a:rPr lang="en-US" altLang="zh-CN" dirty="0" err="1"/>
              <a:t>var</a:t>
            </a:r>
            <a:r>
              <a:rPr lang="en-US" altLang="zh-CN" dirty="0"/>
              <a:t>/run/dp0.sock -</a:t>
            </a:r>
            <a:r>
              <a:rPr lang="en-US" altLang="zh-CN" dirty="0" err="1"/>
              <a:t>i</a:t>
            </a:r>
            <a:r>
              <a:rPr lang="en-US" altLang="zh-CN" dirty="0"/>
              <a:t> "$</a:t>
            </a:r>
            <a:r>
              <a:rPr lang="en-US" altLang="zh-CN" dirty="0" err="1"/>
              <a:t>dpports</a:t>
            </a:r>
            <a:r>
              <a:rPr lang="en-US" altLang="zh-CN" dirty="0"/>
              <a:t>" </a:t>
            </a:r>
            <a:r>
              <a:rPr lang="en-US" altLang="zh-CN" b="1" dirty="0"/>
              <a:t>--no-slicing </a:t>
            </a:r>
            <a:r>
              <a:rPr lang="en-US" altLang="zh-CN" dirty="0"/>
              <a:t>--no-local-port "--</a:t>
            </a:r>
            <a:r>
              <a:rPr lang="en-US" altLang="zh-CN" dirty="0" err="1"/>
              <a:t>pidfile</a:t>
            </a:r>
            <a:r>
              <a:rPr lang="en-US" altLang="zh-CN" dirty="0"/>
              <a:t>=$</a:t>
            </a:r>
            <a:r>
              <a:rPr lang="en-US" altLang="zh-CN" dirty="0" err="1"/>
              <a:t>pidfile</a:t>
            </a:r>
            <a:r>
              <a:rPr lang="en-US" altLang="zh-CN" dirty="0"/>
              <a:t>" -d "$</a:t>
            </a:r>
            <a:r>
              <a:rPr lang="en-US" altLang="zh-CN" dirty="0" err="1"/>
              <a:t>dpid</a:t>
            </a:r>
            <a:r>
              <a:rPr lang="en-US" altLang="zh-CN" dirty="0"/>
              <a:t>" &amp;</a:t>
            </a:r>
          </a:p>
          <a:p>
            <a:r>
              <a:rPr lang="en-US" altLang="zh-CN" dirty="0"/>
              <a:t> </a:t>
            </a:r>
            <a:r>
              <a:rPr lang="en-US" altLang="zh-CN" dirty="0" smtClean="0"/>
              <a:t>} </a:t>
            </a:r>
            <a:r>
              <a:rPr lang="en-US" altLang="zh-CN" dirty="0"/>
              <a:t>|| {</a:t>
            </a:r>
          </a:p>
          <a:p>
            <a:r>
              <a:rPr lang="en-US" altLang="zh-CN" dirty="0" err="1" smtClean="0"/>
              <a:t>ofdatapath</a:t>
            </a:r>
            <a:r>
              <a:rPr lang="en-US" altLang="zh-CN" dirty="0" smtClean="0"/>
              <a:t> </a:t>
            </a:r>
            <a:r>
              <a:rPr lang="en-US" altLang="zh-CN" dirty="0" err="1"/>
              <a:t>punix</a:t>
            </a:r>
            <a:r>
              <a:rPr lang="en-US" altLang="zh-CN" dirty="0"/>
              <a:t>:/</a:t>
            </a:r>
            <a:r>
              <a:rPr lang="en-US" altLang="zh-CN" dirty="0" err="1"/>
              <a:t>var</a:t>
            </a:r>
            <a:r>
              <a:rPr lang="en-US" altLang="zh-CN" dirty="0"/>
              <a:t>/run/dp0.sock -</a:t>
            </a:r>
            <a:r>
              <a:rPr lang="en-US" altLang="zh-CN" dirty="0" err="1"/>
              <a:t>i</a:t>
            </a:r>
            <a:r>
              <a:rPr lang="en-US" altLang="zh-CN" dirty="0"/>
              <a:t> "$</a:t>
            </a:r>
            <a:r>
              <a:rPr lang="en-US" altLang="zh-CN" dirty="0" err="1"/>
              <a:t>dpports</a:t>
            </a:r>
            <a:r>
              <a:rPr lang="en-US" altLang="zh-CN" dirty="0"/>
              <a:t>" </a:t>
            </a:r>
            <a:r>
              <a:rPr lang="en-US" altLang="zh-CN" b="1" dirty="0"/>
              <a:t>--no-slicing </a:t>
            </a:r>
            <a:r>
              <a:rPr lang="en-US" altLang="zh-CN" dirty="0"/>
              <a:t>--no-local-port "--</a:t>
            </a:r>
            <a:r>
              <a:rPr lang="en-US" altLang="zh-CN" dirty="0" err="1"/>
              <a:t>pidfile</a:t>
            </a:r>
            <a:r>
              <a:rPr lang="en-US" altLang="zh-CN" dirty="0"/>
              <a:t>=$</a:t>
            </a:r>
            <a:r>
              <a:rPr lang="en-US" altLang="zh-CN" dirty="0" err="1"/>
              <a:t>pidfile</a:t>
            </a:r>
            <a:r>
              <a:rPr lang="en-US" altLang="zh-CN" dirty="0"/>
              <a:t>" &amp;</a:t>
            </a:r>
          </a:p>
          <a:p>
            <a:r>
              <a:rPr lang="en-US" altLang="zh-CN" dirty="0" smtClean="0"/>
              <a:t> </a:t>
            </a:r>
            <a:r>
              <a:rPr lang="en-US" altLang="zh-CN" dirty="0"/>
              <a:t>}</a:t>
            </a:r>
            <a:endParaRPr lang="zh-CN" altLang="en-US" dirty="0"/>
          </a:p>
        </p:txBody>
      </p:sp>
    </p:spTree>
    <p:extLst>
      <p:ext uri="{BB962C8B-B14F-4D97-AF65-F5344CB8AC3E}">
        <p14:creationId xmlns:p14="http://schemas.microsoft.com/office/powerpoint/2010/main" val="262114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1"/>
          <p:cNvSpPr>
            <a:spLocks noGrp="1"/>
          </p:cNvSpPr>
          <p:nvPr>
            <p:ph type="title"/>
          </p:nvPr>
        </p:nvSpPr>
        <p:spPr/>
        <p:txBody>
          <a:bodyPr lIns="91440" tIns="45720" rIns="91440" bIns="45720" anchor="ctr"/>
          <a:lstStyle/>
          <a:p>
            <a:r>
              <a:rPr lang="zh-CN" altLang="en-US" dirty="0"/>
              <a:t>传统</a:t>
            </a:r>
            <a:r>
              <a:rPr lang="en-US" altLang="zh-CN" dirty="0"/>
              <a:t>WLAN</a:t>
            </a:r>
            <a:r>
              <a:rPr lang="zh-CN" altLang="en-US" dirty="0"/>
              <a:t>组网方案</a:t>
            </a:r>
            <a:r>
              <a:rPr lang="en-US" altLang="zh-CN" dirty="0"/>
              <a:t>——</a:t>
            </a:r>
            <a:r>
              <a:rPr lang="zh-CN" altLang="en-US" dirty="0"/>
              <a:t>瘦</a:t>
            </a:r>
            <a:r>
              <a:rPr lang="en-US" altLang="zh-CN" dirty="0"/>
              <a:t>AP+AC</a:t>
            </a:r>
            <a:endParaRPr lang="zh-CN" altLang="en-US" dirty="0"/>
          </a:p>
        </p:txBody>
      </p:sp>
      <p:sp>
        <p:nvSpPr>
          <p:cNvPr id="6146" name="文本框 3"/>
          <p:cNvSpPr txBox="1"/>
          <p:nvPr/>
        </p:nvSpPr>
        <p:spPr>
          <a:xfrm>
            <a:off x="6200775" y="2555875"/>
            <a:ext cx="4859338" cy="2308225"/>
          </a:xfrm>
          <a:prstGeom prst="rect">
            <a:avLst/>
          </a:prstGeom>
          <a:noFill/>
          <a:ln w="9525">
            <a:noFill/>
          </a:ln>
        </p:spPr>
        <p:txBody>
          <a:bodyPr wrap="square" anchor="t">
            <a:spAutoFit/>
          </a:bodyPr>
          <a:lstStyle/>
          <a:p>
            <a:pPr marL="342900" lvl="0" indent="-34290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AC</a:t>
            </a:r>
            <a:r>
              <a:rPr lang="zh-CN" altLang="en-US" sz="2400" dirty="0">
                <a:latin typeface="Calibri" panose="020F0502020204030204" pitchFamily="34" charset="0"/>
                <a:ea typeface="宋体" panose="02010600030101010101" pitchFamily="2" charset="-122"/>
              </a:rPr>
              <a:t>集中管理</a:t>
            </a:r>
            <a:r>
              <a:rPr lang="en-US" altLang="zh-CN" sz="2400" dirty="0">
                <a:latin typeface="Calibri" panose="020F0502020204030204" pitchFamily="34" charset="0"/>
                <a:ea typeface="宋体" panose="02010600030101010101" pitchFamily="2" charset="-122"/>
              </a:rPr>
              <a:t>AP</a:t>
            </a:r>
          </a:p>
          <a:p>
            <a:pPr marL="342900" lvl="0" indent="-34290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管理控制数据经过</a:t>
            </a:r>
            <a:r>
              <a:rPr lang="en-US" altLang="zh-CN" sz="2400" dirty="0">
                <a:latin typeface="Calibri" panose="020F0502020204030204" pitchFamily="34" charset="0"/>
                <a:ea typeface="宋体" panose="02010600030101010101" pitchFamily="2" charset="-122"/>
              </a:rPr>
              <a:t>AC</a:t>
            </a:r>
            <a:r>
              <a:rPr lang="zh-CN" altLang="en-US" sz="2400" dirty="0">
                <a:latin typeface="Calibri" panose="020F0502020204030204" pitchFamily="34" charset="0"/>
                <a:ea typeface="宋体" panose="02010600030101010101" pitchFamily="2" charset="-122"/>
              </a:rPr>
              <a:t>处理</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用户接入控制数据由</a:t>
            </a:r>
            <a:r>
              <a:rPr lang="en-US" altLang="zh-CN" sz="2400" dirty="0">
                <a:latin typeface="Calibri" panose="020F0502020204030204" pitchFamily="34" charset="0"/>
                <a:ea typeface="宋体" panose="02010600030101010101" pitchFamily="2" charset="-122"/>
              </a:rPr>
              <a:t>BRAS</a:t>
            </a:r>
            <a:r>
              <a:rPr lang="zh-CN" altLang="en-US" sz="2400" dirty="0">
                <a:latin typeface="Calibri" panose="020F0502020204030204" pitchFamily="34" charset="0"/>
                <a:ea typeface="宋体" panose="02010600030101010101" pitchFamily="2" charset="-122"/>
              </a:rPr>
              <a:t>处理</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业务数据由本地交换机完成转发</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AC</a:t>
            </a:r>
            <a:r>
              <a:rPr lang="zh-CN" altLang="en-US" sz="2400" dirty="0">
                <a:latin typeface="Calibri" panose="020F0502020204030204" pitchFamily="34" charset="0"/>
                <a:ea typeface="宋体" panose="02010600030101010101" pitchFamily="2" charset="-122"/>
              </a:rPr>
              <a:t>所管理瘦</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的物理区域较大</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AC</a:t>
            </a:r>
            <a:r>
              <a:rPr lang="zh-CN" altLang="en-US" sz="2400" dirty="0">
                <a:latin typeface="Calibri" panose="020F0502020204030204" pitchFamily="34" charset="0"/>
                <a:ea typeface="宋体" panose="02010600030101010101" pitchFamily="2" charset="-122"/>
              </a:rPr>
              <a:t>设备需要量少</a:t>
            </a:r>
          </a:p>
        </p:txBody>
      </p:sp>
      <p:pic>
        <p:nvPicPr>
          <p:cNvPr id="6147" name="图片 6"/>
          <p:cNvPicPr>
            <a:picLocks noChangeAspect="1"/>
          </p:cNvPicPr>
          <p:nvPr/>
        </p:nvPicPr>
        <p:blipFill>
          <a:blip r:embed="rId3"/>
          <a:stretch>
            <a:fillRect/>
          </a:stretch>
        </p:blipFill>
        <p:spPr>
          <a:xfrm>
            <a:off x="1023938" y="1465263"/>
            <a:ext cx="3825875" cy="5091112"/>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title"/>
          </p:nvPr>
        </p:nvSpPr>
        <p:spPr/>
        <p:txBody>
          <a:bodyPr lIns="91440" tIns="45720" rIns="91440" bIns="45720" anchor="ctr"/>
          <a:lstStyle/>
          <a:p>
            <a:r>
              <a:rPr lang="en-US" altLang="zh-CN" dirty="0"/>
              <a:t>WLAN</a:t>
            </a:r>
            <a:r>
              <a:rPr lang="zh-CN" altLang="en-US" dirty="0"/>
              <a:t>网络演进路线</a:t>
            </a:r>
          </a:p>
        </p:txBody>
      </p:sp>
      <p:sp>
        <p:nvSpPr>
          <p:cNvPr id="8194" name="文本框 3"/>
          <p:cNvSpPr txBox="1"/>
          <p:nvPr/>
        </p:nvSpPr>
        <p:spPr>
          <a:xfrm>
            <a:off x="1301750" y="1749425"/>
            <a:ext cx="8713788" cy="522288"/>
          </a:xfrm>
          <a:prstGeom prst="rect">
            <a:avLst/>
          </a:prstGeom>
          <a:noFill/>
          <a:ln w="9525">
            <a:noFill/>
          </a:ln>
        </p:spPr>
        <p:txBody>
          <a:bodyPr wrap="square" anchor="t">
            <a:spAutoFit/>
          </a:bodyPr>
          <a:lstStyle/>
          <a:p>
            <a:pPr lvl="0"/>
            <a:r>
              <a:rPr lang="zh-CN" altLang="en-US" sz="2800" dirty="0">
                <a:latin typeface="Calibri" panose="020F0502020204030204" pitchFamily="34" charset="0"/>
                <a:ea typeface="宋体" panose="02010600030101010101" pitchFamily="2" charset="-122"/>
              </a:rPr>
              <a:t> 集中式                               分布式                                虚拟化</a:t>
            </a:r>
          </a:p>
        </p:txBody>
      </p:sp>
      <p:sp>
        <p:nvSpPr>
          <p:cNvPr id="5" name="文本框 4"/>
          <p:cNvSpPr txBox="1"/>
          <p:nvPr/>
        </p:nvSpPr>
        <p:spPr>
          <a:xfrm>
            <a:off x="703263" y="2690813"/>
            <a:ext cx="3019425" cy="3138488"/>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pPr>
            <a:r>
              <a:rPr lang="zh-CN" altLang="en-US" sz="2400" strike="noStrike" noProof="1">
                <a:latin typeface="+mn-lt"/>
                <a:ea typeface="+mn-ea"/>
                <a:cs typeface="+mn-cs"/>
              </a:rPr>
              <a:t>组网模式比较</a:t>
            </a:r>
            <a:r>
              <a:rPr lang="zh-CN" altLang="en-US" sz="2400" strike="noStrike" noProof="1" smtClean="0">
                <a:latin typeface="+mn-lt"/>
                <a:ea typeface="+mn-ea"/>
                <a:cs typeface="+mn-cs"/>
              </a:rPr>
              <a:t>简单</a:t>
            </a:r>
            <a:endParaRPr lang="en-US" altLang="zh-CN" sz="2400" strike="noStrike" noProof="1" smtClean="0"/>
          </a:p>
          <a:p>
            <a:pPr marL="342900" indent="-342900" fontAlgn="auto">
              <a:lnSpc>
                <a:spcPct val="150000"/>
              </a:lnSpc>
              <a:buFont typeface="Arial" panose="020B0604020202020204" pitchFamily="34" charset="0"/>
              <a:buChar char="•"/>
            </a:pPr>
            <a:r>
              <a:rPr lang="zh-CN" altLang="en-US" sz="2400" strike="noStrike" noProof="1" smtClean="0">
                <a:latin typeface="+mn-lt"/>
                <a:ea typeface="+mn-ea"/>
                <a:cs typeface="+mn-cs"/>
              </a:rPr>
              <a:t>便于组建小型网络</a:t>
            </a:r>
            <a:endParaRPr lang="en-US" altLang="zh-CN" sz="2400" strike="noStrike" noProof="1"/>
          </a:p>
          <a:p>
            <a:pPr marL="342900" indent="-342900" fontAlgn="auto">
              <a:lnSpc>
                <a:spcPct val="150000"/>
              </a:lnSpc>
              <a:buFont typeface="Arial" panose="020B0604020202020204" pitchFamily="34" charset="0"/>
              <a:buChar char="•"/>
            </a:pPr>
            <a:r>
              <a:rPr lang="zh-CN" altLang="en-US" sz="2400" strike="noStrike" noProof="1" smtClean="0">
                <a:latin typeface="+mn-lt"/>
                <a:ea typeface="+mn-ea"/>
                <a:cs typeface="+mn-cs"/>
              </a:rPr>
              <a:t>不便于大规模部署</a:t>
            </a:r>
            <a:endParaRPr lang="en-US" altLang="zh-CN" sz="2400" strike="noStrike" noProof="1" smtClean="0"/>
          </a:p>
          <a:p>
            <a:pPr marL="342900" indent="-342900" fontAlgn="auto">
              <a:lnSpc>
                <a:spcPct val="150000"/>
              </a:lnSpc>
              <a:buFont typeface="Arial" panose="020B0604020202020204" pitchFamily="34" charset="0"/>
              <a:buChar char="•"/>
            </a:pPr>
            <a:r>
              <a:rPr lang="zh-CN" altLang="en-US" sz="2400" strike="noStrike" noProof="1" smtClean="0">
                <a:latin typeface="+mn-lt"/>
                <a:ea typeface="+mn-ea"/>
                <a:cs typeface="+mn-cs"/>
              </a:rPr>
              <a:t>网络可管可控性差</a:t>
            </a:r>
            <a:endParaRPr lang="en-US" altLang="zh-CN" sz="2400" strike="noStrike" noProof="1"/>
          </a:p>
          <a:p>
            <a:pPr marL="342900" indent="-342900" fontAlgn="auto">
              <a:lnSpc>
                <a:spcPct val="150000"/>
              </a:lnSpc>
              <a:buFont typeface="Arial" panose="020B0604020202020204" pitchFamily="34" charset="0"/>
              <a:buChar char="•"/>
            </a:pPr>
            <a:r>
              <a:rPr lang="zh-CN" altLang="en-US" sz="2400" strike="noStrike" noProof="1" smtClean="0">
                <a:latin typeface="+mn-lt"/>
                <a:ea typeface="+mn-ea"/>
                <a:cs typeface="+mn-cs"/>
              </a:rPr>
              <a:t>对漫游</a:t>
            </a:r>
            <a:r>
              <a:rPr lang="zh-CN" altLang="en-US" sz="2400" strike="noStrike" noProof="1">
                <a:latin typeface="+mn-lt"/>
                <a:ea typeface="+mn-ea"/>
                <a:cs typeface="+mn-cs"/>
              </a:rPr>
              <a:t>支持不足</a:t>
            </a:r>
            <a:endParaRPr lang="zh-CN" altLang="en-US" sz="2400" strike="noStrike" noProof="1"/>
          </a:p>
          <a:p>
            <a:pPr fontAlgn="auto"/>
            <a:endParaRPr lang="zh-CN" altLang="en-US" strike="noStrike" noProof="1"/>
          </a:p>
        </p:txBody>
      </p:sp>
      <p:sp>
        <p:nvSpPr>
          <p:cNvPr id="8196" name="文本框 5"/>
          <p:cNvSpPr txBox="1"/>
          <p:nvPr/>
        </p:nvSpPr>
        <p:spPr>
          <a:xfrm>
            <a:off x="4021138" y="2690813"/>
            <a:ext cx="3481387" cy="3970337"/>
          </a:xfrm>
          <a:prstGeom prst="rect">
            <a:avLst/>
          </a:prstGeom>
          <a:noFill/>
          <a:ln w="9525">
            <a:noFill/>
          </a:ln>
        </p:spPr>
        <p:txBody>
          <a:bodyPr wrap="square" anchor="t">
            <a:spAutoFit/>
          </a:bodyPr>
          <a:lstStyle/>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便于大规模部署</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网络可管可控性好</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对漫游支持好</a:t>
            </a: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网络资源利用率不高</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网络瓶颈明显</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不同品牌的</a:t>
            </a:r>
            <a:r>
              <a:rPr lang="en-US" altLang="zh-CN" sz="2400" dirty="0">
                <a:latin typeface="Calibri" panose="020F0502020204030204" pitchFamily="34" charset="0"/>
                <a:ea typeface="宋体" panose="02010600030101010101" pitchFamily="2" charset="-122"/>
              </a:rPr>
              <a:t>AC</a:t>
            </a:r>
            <a:r>
              <a:rPr lang="zh-CN" altLang="en-US" sz="2400" dirty="0">
                <a:latin typeface="Calibri" panose="020F0502020204030204" pitchFamily="34" charset="0"/>
                <a:ea typeface="宋体" panose="02010600030101010101" pitchFamily="2" charset="-122"/>
              </a:rPr>
              <a:t>和</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不兼容</a:t>
            </a:r>
          </a:p>
        </p:txBody>
      </p:sp>
      <p:sp>
        <p:nvSpPr>
          <p:cNvPr id="8197" name="文本框 6"/>
          <p:cNvSpPr txBox="1"/>
          <p:nvPr/>
        </p:nvSpPr>
        <p:spPr>
          <a:xfrm>
            <a:off x="7969250" y="2690813"/>
            <a:ext cx="3416300" cy="3352800"/>
          </a:xfrm>
          <a:prstGeom prst="rect">
            <a:avLst/>
          </a:prstGeom>
          <a:noFill/>
          <a:ln w="9525">
            <a:noFill/>
          </a:ln>
        </p:spPr>
        <p:txBody>
          <a:bodyPr wrap="square" anchor="t">
            <a:spAutoFit/>
          </a:bodyPr>
          <a:lstStyle/>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硬件标准化</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组网成本更低</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网络资源利用率更高</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网络规划、设计和管理更加灵活</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云计算广泛应用</a:t>
            </a:r>
          </a:p>
        </p:txBody>
      </p:sp>
      <p:sp>
        <p:nvSpPr>
          <p:cNvPr id="8" name="右箭头 7"/>
          <p:cNvSpPr/>
          <p:nvPr/>
        </p:nvSpPr>
        <p:spPr>
          <a:xfrm>
            <a:off x="3440113" y="17399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右箭头 8"/>
          <p:cNvSpPr/>
          <p:nvPr/>
        </p:nvSpPr>
        <p:spPr>
          <a:xfrm>
            <a:off x="6900863" y="1752600"/>
            <a:ext cx="979488"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p:cNvSpPr>
          <p:nvPr>
            <p:ph type="title"/>
          </p:nvPr>
        </p:nvSpPr>
        <p:spPr/>
        <p:txBody>
          <a:bodyPr lIns="91440" tIns="45720" rIns="91440" bIns="45720" anchor="ctr"/>
          <a:lstStyle/>
          <a:p>
            <a:r>
              <a:rPr lang="zh-CN" altLang="en-US" dirty="0"/>
              <a:t>组网设备的演进</a:t>
            </a:r>
          </a:p>
        </p:txBody>
      </p:sp>
      <p:sp>
        <p:nvSpPr>
          <p:cNvPr id="9218" name="文本框 3"/>
          <p:cNvSpPr txBox="1"/>
          <p:nvPr/>
        </p:nvSpPr>
        <p:spPr>
          <a:xfrm>
            <a:off x="228600" y="2708275"/>
            <a:ext cx="3756025" cy="3970338"/>
          </a:xfrm>
          <a:prstGeom prst="rect">
            <a:avLst/>
          </a:prstGeom>
          <a:noFill/>
          <a:ln w="9525">
            <a:noFill/>
          </a:ln>
        </p:spPr>
        <p:txBody>
          <a:bodyPr wrap="square" anchor="t">
            <a:spAutoFit/>
          </a:bodyPr>
          <a:lstStyle/>
          <a:p>
            <a:pPr lvl="0">
              <a:lnSpc>
                <a:spcPct val="150000"/>
              </a:lnSpc>
            </a:pPr>
            <a:r>
              <a:rPr lang="zh-CN" altLang="en-US" sz="2400" dirty="0">
                <a:latin typeface="Calibri" panose="020F0502020204030204" pitchFamily="34" charset="0"/>
                <a:ea typeface="宋体" panose="02010600030101010101" pitchFamily="2" charset="-122"/>
              </a:rPr>
              <a:t>胖</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数据加密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频射管理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用户认证</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网络管理</a:t>
            </a: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QoS</a:t>
            </a:r>
            <a:r>
              <a:rPr lang="zh-CN" altLang="en-US" sz="2400" dirty="0">
                <a:latin typeface="Calibri" panose="020F0502020204030204" pitchFamily="34" charset="0"/>
                <a:ea typeface="宋体" panose="02010600030101010101" pitchFamily="2" charset="-122"/>
              </a:rPr>
              <a:t>保障</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安全策略</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支持漫游等</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交换机的功能：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数据转发</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路由</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流量均衡</a:t>
            </a: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QoS</a:t>
            </a:r>
            <a:r>
              <a:rPr lang="zh-CN" altLang="en-US" sz="2400" dirty="0">
                <a:latin typeface="Calibri" panose="020F0502020204030204" pitchFamily="34" charset="0"/>
                <a:ea typeface="宋体" panose="02010600030101010101" pitchFamily="2" charset="-122"/>
              </a:rPr>
              <a:t>管理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安全机制等</a:t>
            </a:r>
          </a:p>
        </p:txBody>
      </p:sp>
      <p:sp>
        <p:nvSpPr>
          <p:cNvPr id="9219" name="文本框 4"/>
          <p:cNvSpPr txBox="1"/>
          <p:nvPr/>
        </p:nvSpPr>
        <p:spPr>
          <a:xfrm>
            <a:off x="3863975" y="2154238"/>
            <a:ext cx="4137025" cy="4524375"/>
          </a:xfrm>
          <a:prstGeom prst="rect">
            <a:avLst/>
          </a:prstGeom>
          <a:noFill/>
          <a:ln w="9525">
            <a:noFill/>
          </a:ln>
        </p:spPr>
        <p:txBody>
          <a:bodyPr wrap="square" anchor="t">
            <a:spAutoFit/>
          </a:bodyPr>
          <a:lstStyle/>
          <a:p>
            <a:pPr lvl="0">
              <a:lnSpc>
                <a:spcPct val="150000"/>
              </a:lnSpc>
            </a:pPr>
            <a:r>
              <a:rPr lang="zh-CN" altLang="en-US" sz="2400" dirty="0">
                <a:latin typeface="Calibri" panose="020F0502020204030204" pitchFamily="34" charset="0"/>
                <a:ea typeface="宋体" panose="02010600030101010101" pitchFamily="2" charset="-122"/>
              </a:rPr>
              <a:t>瘦</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数据加密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频射管理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安全防御</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交换机功能：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数据转发</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路由</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流量均衡</a:t>
            </a: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QoS</a:t>
            </a:r>
            <a:r>
              <a:rPr lang="zh-CN" altLang="en-US" sz="2400" dirty="0">
                <a:latin typeface="Calibri" panose="020F0502020204030204" pitchFamily="34" charset="0"/>
                <a:ea typeface="宋体" panose="02010600030101010101" pitchFamily="2" charset="-122"/>
              </a:rPr>
              <a:t>管理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安全机制等</a:t>
            </a:r>
          </a:p>
          <a:p>
            <a:pPr lvl="0">
              <a:lnSpc>
                <a:spcPct val="150000"/>
              </a:lnSpc>
            </a:pPr>
            <a:r>
              <a:rPr lang="en-US" altLang="zh-CN" sz="2400" dirty="0">
                <a:latin typeface="Calibri" panose="020F0502020204030204" pitchFamily="34" charset="0"/>
                <a:ea typeface="宋体" panose="02010600030101010101" pitchFamily="2" charset="-122"/>
              </a:rPr>
              <a:t>AC</a:t>
            </a:r>
            <a:r>
              <a:rPr lang="zh-CN" altLang="en-US" sz="2400" dirty="0">
                <a:latin typeface="Calibri" panose="020F0502020204030204" pitchFamily="34" charset="0"/>
                <a:ea typeface="宋体" panose="02010600030101010101" pitchFamily="2" charset="-122"/>
              </a:rPr>
              <a:t>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用户认证</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网络管理</a:t>
            </a: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QoS</a:t>
            </a:r>
            <a:r>
              <a:rPr lang="zh-CN" altLang="en-US" sz="2400" dirty="0">
                <a:latin typeface="Calibri" panose="020F0502020204030204" pitchFamily="34" charset="0"/>
                <a:ea typeface="宋体" panose="02010600030101010101" pitchFamily="2" charset="-122"/>
              </a:rPr>
              <a:t>保障</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安全策略</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支持漫游</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负载均衡</a:t>
            </a:r>
            <a:endParaRPr lang="en-US" altLang="zh-CN" sz="2400" dirty="0">
              <a:latin typeface="Calibri" panose="020F0502020204030204" pitchFamily="34" charset="0"/>
              <a:ea typeface="宋体" panose="02010600030101010101" pitchFamily="2" charset="-122"/>
            </a:endParaRPr>
          </a:p>
        </p:txBody>
      </p:sp>
      <p:sp>
        <p:nvSpPr>
          <p:cNvPr id="9220" name="文本框 5"/>
          <p:cNvSpPr txBox="1"/>
          <p:nvPr/>
        </p:nvSpPr>
        <p:spPr>
          <a:xfrm>
            <a:off x="8251825" y="1600200"/>
            <a:ext cx="3733800" cy="5078413"/>
          </a:xfrm>
          <a:prstGeom prst="rect">
            <a:avLst/>
          </a:prstGeom>
          <a:noFill/>
          <a:ln w="9525">
            <a:noFill/>
          </a:ln>
        </p:spPr>
        <p:txBody>
          <a:bodyPr wrap="square" anchor="t">
            <a:spAutoFit/>
          </a:bodyPr>
          <a:lstStyle/>
          <a:p>
            <a:pPr lvl="0">
              <a:lnSpc>
                <a:spcPct val="150000"/>
              </a:lnSpc>
            </a:pPr>
            <a:r>
              <a:rPr lang="zh-CN" altLang="en-US" sz="2400" dirty="0">
                <a:latin typeface="Calibri" panose="020F0502020204030204" pitchFamily="34" charset="0"/>
                <a:ea typeface="宋体" panose="02010600030101010101" pitchFamily="2" charset="-122"/>
              </a:rPr>
              <a:t>瘦</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数据加密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频射管理</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安全防御</a:t>
            </a:r>
            <a:endParaRPr lang="en-US" altLang="zh-CN" sz="2400" dirty="0">
              <a:latin typeface="Calibri" panose="020F0502020204030204" pitchFamily="34" charset="0"/>
              <a:ea typeface="宋体" panose="02010600030101010101" pitchFamily="2" charset="-122"/>
            </a:endParaRPr>
          </a:p>
          <a:p>
            <a:pPr lvl="0">
              <a:lnSpc>
                <a:spcPct val="150000"/>
              </a:lnSpc>
            </a:pPr>
            <a:r>
              <a:rPr lang="en-US" altLang="zh-CN" sz="2400" dirty="0">
                <a:latin typeface="Calibri" panose="020F0502020204030204" pitchFamily="34" charset="0"/>
                <a:ea typeface="宋体" panose="02010600030101010101" pitchFamily="2" charset="-122"/>
              </a:rPr>
              <a:t>SND</a:t>
            </a:r>
            <a:r>
              <a:rPr lang="zh-CN" altLang="en-US" sz="2400" dirty="0">
                <a:latin typeface="Calibri" panose="020F0502020204030204" pitchFamily="34" charset="0"/>
                <a:ea typeface="宋体" panose="02010600030101010101" pitchFamily="2" charset="-122"/>
              </a:rPr>
              <a:t>交换机的功能：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数据转发</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安全机制等</a:t>
            </a:r>
          </a:p>
          <a:p>
            <a:pPr lvl="0">
              <a:lnSpc>
                <a:spcPct val="150000"/>
              </a:lnSpc>
            </a:pP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控制器的功能：</a:t>
            </a:r>
            <a:endParaRPr lang="en-US" altLang="zh-CN" sz="2400" dirty="0">
              <a:latin typeface="Calibri" panose="020F0502020204030204" pitchFamily="34" charset="0"/>
              <a:ea typeface="宋体" panose="02010600030101010101" pitchFamily="2" charset="-122"/>
            </a:endParaRPr>
          </a:p>
          <a:p>
            <a:pPr lvl="0">
              <a:lnSpc>
                <a:spcPct val="150000"/>
              </a:lnSpc>
            </a:pPr>
            <a:r>
              <a:rPr lang="zh-CN" altLang="en-US" sz="2400" dirty="0">
                <a:latin typeface="Calibri" panose="020F0502020204030204" pitchFamily="34" charset="0"/>
                <a:ea typeface="宋体" panose="02010600030101010101" pitchFamily="2" charset="-122"/>
              </a:rPr>
              <a:t>用户认证</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网络管理</a:t>
            </a: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QoS</a:t>
            </a:r>
            <a:r>
              <a:rPr lang="zh-CN" altLang="en-US" sz="2400" dirty="0">
                <a:latin typeface="Calibri" panose="020F0502020204030204" pitchFamily="34" charset="0"/>
                <a:ea typeface="宋体" panose="02010600030101010101" pitchFamily="2" charset="-122"/>
              </a:rPr>
              <a:t>保障</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安全策略</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支持漫游</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负载均衡</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流量均衡</a:t>
            </a:r>
            <a:r>
              <a:rPr lang="en-US" altLang="zh-CN" sz="2400" dirty="0">
                <a:latin typeface="Calibri" panose="020F0502020204030204" pitchFamily="34" charset="0"/>
                <a:ea typeface="宋体" panose="02010600030101010101" pitchFamily="2" charset="-122"/>
              </a:rPr>
              <a:t>/</a:t>
            </a:r>
            <a:r>
              <a:rPr lang="zh-CN" altLang="en-US" sz="2400" dirty="0">
                <a:latin typeface="Calibri" panose="020F0502020204030204" pitchFamily="34" charset="0"/>
                <a:ea typeface="宋体" panose="02010600030101010101" pitchFamily="2" charset="-122"/>
              </a:rPr>
              <a:t>路由等</a:t>
            </a:r>
            <a:endParaRPr lang="en-US" altLang="zh-CN" sz="2400" dirty="0">
              <a:latin typeface="Calibri" panose="020F0502020204030204" pitchFamily="34" charset="0"/>
              <a:ea typeface="宋体" panose="02010600030101010101" pitchFamily="2" charset="-122"/>
            </a:endParaRPr>
          </a:p>
        </p:txBody>
      </p:sp>
      <p:sp>
        <p:nvSpPr>
          <p:cNvPr id="7" name="上弧形箭头 6"/>
          <p:cNvSpPr/>
          <p:nvPr/>
        </p:nvSpPr>
        <p:spPr>
          <a:xfrm rot="18815088">
            <a:off x="2691606" y="2086769"/>
            <a:ext cx="1216025" cy="7318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tx1"/>
              </a:solidFill>
            </a:endParaRPr>
          </a:p>
        </p:txBody>
      </p:sp>
      <p:sp>
        <p:nvSpPr>
          <p:cNvPr id="8" name="上弧形箭头 7"/>
          <p:cNvSpPr/>
          <p:nvPr/>
        </p:nvSpPr>
        <p:spPr>
          <a:xfrm rot="18643524">
            <a:off x="7160419" y="1556544"/>
            <a:ext cx="1216025" cy="7318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3"/>
          <p:cNvSpPr txBox="1"/>
          <p:nvPr/>
        </p:nvSpPr>
        <p:spPr>
          <a:xfrm>
            <a:off x="6740525" y="2306638"/>
            <a:ext cx="4406900" cy="3970337"/>
          </a:xfrm>
          <a:prstGeom prst="rect">
            <a:avLst/>
          </a:prstGeom>
          <a:noFill/>
          <a:ln w="9525">
            <a:noFill/>
          </a:ln>
        </p:spPr>
        <p:txBody>
          <a:bodyPr wrap="square" anchor="t">
            <a:spAutoFit/>
          </a:bodyPr>
          <a:lstStyle/>
          <a:p>
            <a:pPr marL="342900" lvl="0" indent="-342900">
              <a:lnSpc>
                <a:spcPct val="150000"/>
              </a:lnSpc>
              <a:buFont typeface="Wingdings" panose="05000000000000000000" pitchFamily="2" charset="2"/>
              <a:buChar char="l"/>
            </a:pPr>
            <a:r>
              <a:rPr lang="zh-CN" altLang="en-US" sz="2400" dirty="0">
                <a:latin typeface="Calibri" panose="020F0502020204030204" pitchFamily="34" charset="0"/>
                <a:ea typeface="宋体" panose="02010600030101010101" pitchFamily="2" charset="-122"/>
              </a:rPr>
              <a:t>无线管理和接入控制都在</a:t>
            </a: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控制器上通过软件编程实现</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Wingdings" panose="05000000000000000000" pitchFamily="2" charset="2"/>
              <a:buChar char="l"/>
            </a:pPr>
            <a:r>
              <a:rPr lang="zh-CN" altLang="en-US" sz="2400" dirty="0">
                <a:latin typeface="Calibri" panose="020F0502020204030204" pitchFamily="34" charset="0"/>
                <a:ea typeface="宋体" panose="02010600030101010101" pitchFamily="2" charset="-122"/>
              </a:rPr>
              <a:t>用户业务数据转发通过</a:t>
            </a: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交换机直接进行本地转发，提高交换机的转发能力</a:t>
            </a:r>
            <a:endParaRPr lang="en-US" altLang="zh-CN" sz="2400" dirty="0">
              <a:latin typeface="Calibri" panose="020F0502020204030204" pitchFamily="34" charset="0"/>
              <a:ea typeface="宋体" panose="02010600030101010101" pitchFamily="2" charset="-122"/>
            </a:endParaRPr>
          </a:p>
          <a:p>
            <a:pPr marL="342900" lvl="0" indent="-342900">
              <a:lnSpc>
                <a:spcPct val="150000"/>
              </a:lnSpc>
              <a:buFont typeface="Wingdings" panose="05000000000000000000" pitchFamily="2" charset="2"/>
              <a:buChar char="l"/>
            </a:pP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控制根据网络实时动态，对数据进行流量均衡</a:t>
            </a:r>
          </a:p>
        </p:txBody>
      </p:sp>
      <p:pic>
        <p:nvPicPr>
          <p:cNvPr id="10242" name="图片 4"/>
          <p:cNvPicPr>
            <a:picLocks noChangeAspect="1"/>
          </p:cNvPicPr>
          <p:nvPr/>
        </p:nvPicPr>
        <p:blipFill>
          <a:blip r:embed="rId3"/>
          <a:stretch>
            <a:fillRect/>
          </a:stretch>
        </p:blipFill>
        <p:spPr>
          <a:xfrm>
            <a:off x="631825" y="1528763"/>
            <a:ext cx="4725988" cy="5089525"/>
          </a:xfrm>
          <a:prstGeom prst="rect">
            <a:avLst/>
          </a:prstGeom>
          <a:noFill/>
          <a:ln w="9525">
            <a:noFill/>
          </a:ln>
        </p:spPr>
      </p:pic>
      <p:sp>
        <p:nvSpPr>
          <p:cNvPr id="10243" name="标题 1"/>
          <p:cNvSpPr>
            <a:spLocks noGrp="1"/>
          </p:cNvSpPr>
          <p:nvPr>
            <p:ph type="title"/>
          </p:nvPr>
        </p:nvSpPr>
        <p:spPr/>
        <p:txBody>
          <a:bodyPr lIns="91440" tIns="45720" rIns="91440" bIns="45720" anchor="ctr"/>
          <a:lstStyle/>
          <a:p>
            <a:r>
              <a:rPr lang="en-US" altLang="zh-CN" dirty="0"/>
              <a:t>SDN</a:t>
            </a:r>
            <a:r>
              <a:rPr lang="zh-CN" altLang="en-US" dirty="0"/>
              <a:t>架构的</a:t>
            </a:r>
            <a:r>
              <a:rPr lang="en-US" altLang="zh-CN" dirty="0"/>
              <a:t>WLAN</a:t>
            </a:r>
            <a:r>
              <a:rPr lang="zh-CN" altLang="en-US" dirty="0"/>
              <a:t>组网方案</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3"/>
          <p:cNvPicPr>
            <a:picLocks noChangeAspect="1"/>
          </p:cNvPicPr>
          <p:nvPr/>
        </p:nvPicPr>
        <p:blipFill>
          <a:blip r:embed="rId3"/>
          <a:stretch>
            <a:fillRect/>
          </a:stretch>
        </p:blipFill>
        <p:spPr>
          <a:xfrm>
            <a:off x="471488" y="1566863"/>
            <a:ext cx="6429375" cy="5164137"/>
          </a:xfrm>
          <a:prstGeom prst="rect">
            <a:avLst/>
          </a:prstGeom>
          <a:noFill/>
          <a:ln w="9525">
            <a:noFill/>
          </a:ln>
        </p:spPr>
      </p:pic>
      <p:sp>
        <p:nvSpPr>
          <p:cNvPr id="12290" name="文本框 4"/>
          <p:cNvSpPr txBox="1"/>
          <p:nvPr/>
        </p:nvSpPr>
        <p:spPr>
          <a:xfrm>
            <a:off x="6900863" y="1468438"/>
            <a:ext cx="5181600" cy="5262562"/>
          </a:xfrm>
          <a:prstGeom prst="rect">
            <a:avLst/>
          </a:prstGeom>
          <a:noFill/>
          <a:ln w="9525">
            <a:noFill/>
          </a:ln>
        </p:spPr>
        <p:txBody>
          <a:bodyPr wrap="square" anchor="t">
            <a:spAutoFit/>
          </a:bodyPr>
          <a:lstStyle/>
          <a:p>
            <a:pPr marL="342900" lvl="0" indent="-34290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在</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和交换机中植入</a:t>
            </a:r>
            <a:r>
              <a:rPr lang="en-US" altLang="zh-CN" sz="2400" dirty="0" err="1">
                <a:latin typeface="Calibri" panose="020F0502020204030204" pitchFamily="34" charset="0"/>
                <a:ea typeface="宋体" panose="02010600030101010101" pitchFamily="2" charset="-122"/>
              </a:rPr>
              <a:t>OpenFlow</a:t>
            </a:r>
            <a:r>
              <a:rPr lang="zh-CN" altLang="en-US" sz="2400" dirty="0">
                <a:latin typeface="Calibri" panose="020F0502020204030204" pitchFamily="34" charset="0"/>
                <a:ea typeface="宋体" panose="02010600030101010101" pitchFamily="2" charset="-122"/>
              </a:rPr>
              <a:t>协议支持模块，使得</a:t>
            </a: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控制器可以通过相关协议对</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和交换机进行控制和管理</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控制器通过  向下接口实现对数据转发层的</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和交换机的控制，解析</a:t>
            </a:r>
            <a:r>
              <a:rPr lang="en-US" altLang="zh-CN" sz="2400" dirty="0">
                <a:latin typeface="Calibri" panose="020F0502020204030204" pitchFamily="34" charset="0"/>
                <a:ea typeface="宋体" panose="02010600030101010101" pitchFamily="2" charset="-122"/>
              </a:rPr>
              <a:t>AP</a:t>
            </a:r>
            <a:r>
              <a:rPr lang="zh-CN" altLang="en-US" sz="2400" dirty="0">
                <a:latin typeface="Calibri" panose="020F0502020204030204" pitchFamily="34" charset="0"/>
                <a:ea typeface="宋体" panose="02010600030101010101" pitchFamily="2" charset="-122"/>
              </a:rPr>
              <a:t>和交换机的行为并进行管理</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上层应用开发人员可通过</a:t>
            </a:r>
            <a:r>
              <a:rPr lang="en-US" altLang="zh-CN" sz="2400" dirty="0">
                <a:latin typeface="Calibri" panose="020F0502020204030204" pitchFamily="34" charset="0"/>
                <a:ea typeface="宋体" panose="02010600030101010101" pitchFamily="2" charset="-122"/>
              </a:rPr>
              <a:t>SDN</a:t>
            </a:r>
            <a:r>
              <a:rPr lang="zh-CN" altLang="en-US" sz="2400" dirty="0">
                <a:latin typeface="Calibri" panose="020F0502020204030204" pitchFamily="34" charset="0"/>
                <a:ea typeface="宋体" panose="02010600030101010101" pitchFamily="2" charset="-122"/>
              </a:rPr>
              <a:t>控制器的向上接口添加新的功能应用或策略模块</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业务逻辑模块包含对各种数据的处理和管理</a:t>
            </a:r>
            <a:endParaRPr lang="en-US" altLang="zh-CN" sz="2400" dirty="0">
              <a:latin typeface="Calibri" panose="020F0502020204030204" pitchFamily="34" charset="0"/>
              <a:ea typeface="宋体" panose="02010600030101010101" pitchFamily="2" charset="-122"/>
            </a:endParaRPr>
          </a:p>
          <a:p>
            <a:pPr marL="342900" lvl="0" indent="-342900">
              <a:buFont typeface="Arial" panose="020B0604020202020204" pitchFamily="34" charset="0"/>
              <a:buChar char="•"/>
            </a:pPr>
            <a:r>
              <a:rPr lang="zh-CN" altLang="en-US" sz="2400" dirty="0">
                <a:latin typeface="Calibri" panose="020F0502020204030204" pitchFamily="34" charset="0"/>
                <a:ea typeface="宋体" panose="02010600030101010101" pitchFamily="2" charset="-122"/>
              </a:rPr>
              <a:t>数据库包含从底层采集的各项数据信息</a:t>
            </a:r>
            <a:endParaRPr lang="en-US" altLang="zh-CN" sz="2400" dirty="0">
              <a:latin typeface="Calibri" panose="020F0502020204030204" pitchFamily="34" charset="0"/>
              <a:ea typeface="宋体" panose="02010600030101010101" pitchFamily="2" charset="-122"/>
            </a:endParaRPr>
          </a:p>
        </p:txBody>
      </p:sp>
      <p:sp>
        <p:nvSpPr>
          <p:cNvPr id="12291" name="标题 1"/>
          <p:cNvSpPr>
            <a:spLocks noGrp="1"/>
          </p:cNvSpPr>
          <p:nvPr/>
        </p:nvSpPr>
        <p:spPr>
          <a:xfrm>
            <a:off x="685800" y="131763"/>
            <a:ext cx="10515600" cy="1325562"/>
          </a:xfrm>
          <a:prstGeom prst="rect">
            <a:avLst/>
          </a:prstGeom>
          <a:noFill/>
          <a:ln w="9525">
            <a:noFill/>
          </a:ln>
        </p:spPr>
        <p:txBody>
          <a:bodyPr lIns="91440" tIns="45720" rIns="91440" bIns="45720" anchor="ctr"/>
          <a:lstStyle/>
          <a:p>
            <a:pPr lvl="0">
              <a:lnSpc>
                <a:spcPct val="90000"/>
              </a:lnSpc>
              <a:spcBef>
                <a:spcPct val="0"/>
              </a:spcBef>
              <a:buNone/>
            </a:pPr>
            <a:r>
              <a:rPr lang="zh-CN" altLang="en-US" sz="4400" dirty="0">
                <a:latin typeface="Calibri" panose="020F0502020204030204" pitchFamily="34" charset="0"/>
                <a:ea typeface="宋体" panose="02010600030101010101" pitchFamily="2" charset="-122"/>
              </a:rPr>
              <a:t>基于</a:t>
            </a:r>
            <a:r>
              <a:rPr lang="en-US" altLang="zh-CN" sz="4400" dirty="0">
                <a:latin typeface="Calibri Light" panose="020F0302020204030204" charset="0"/>
                <a:ea typeface="宋体" panose="02010600030101010101" pitchFamily="2" charset="-122"/>
              </a:rPr>
              <a:t>SDN</a:t>
            </a:r>
            <a:r>
              <a:rPr lang="zh-CN" altLang="en-US" sz="4400" dirty="0">
                <a:latin typeface="Calibri" panose="020F0502020204030204" pitchFamily="34" charset="0"/>
                <a:ea typeface="宋体" panose="02010600030101010101" pitchFamily="2" charset="-122"/>
              </a:rPr>
              <a:t>的</a:t>
            </a:r>
            <a:r>
              <a:rPr lang="en-US" altLang="zh-CN" sz="4400" dirty="0">
                <a:latin typeface="Calibri Light" panose="020F0302020204030204" charset="0"/>
                <a:ea typeface="宋体" panose="02010600030101010101" pitchFamily="2" charset="-122"/>
              </a:rPr>
              <a:t>WLAN</a:t>
            </a:r>
            <a:r>
              <a:rPr lang="zh-CN" altLang="en-US" sz="4400" dirty="0">
                <a:latin typeface="Calibri" panose="020F0502020204030204" pitchFamily="34" charset="0"/>
                <a:ea typeface="宋体" panose="02010600030101010101" pitchFamily="2" charset="-122"/>
              </a:rPr>
              <a:t>系统架构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4"/>
          <p:cNvPicPr>
            <a:picLocks noChangeAspect="1"/>
          </p:cNvPicPr>
          <p:nvPr/>
        </p:nvPicPr>
        <p:blipFill>
          <a:blip r:embed="rId3"/>
          <a:stretch>
            <a:fillRect/>
          </a:stretch>
        </p:blipFill>
        <p:spPr>
          <a:xfrm>
            <a:off x="7296150" y="1855788"/>
            <a:ext cx="4371975" cy="2551112"/>
          </a:xfrm>
          <a:prstGeom prst="rect">
            <a:avLst/>
          </a:prstGeom>
          <a:noFill/>
          <a:ln w="9525">
            <a:noFill/>
          </a:ln>
        </p:spPr>
      </p:pic>
      <p:pic>
        <p:nvPicPr>
          <p:cNvPr id="14338" name="图片 5"/>
          <p:cNvPicPr>
            <a:picLocks noChangeAspect="1"/>
          </p:cNvPicPr>
          <p:nvPr/>
        </p:nvPicPr>
        <p:blipFill>
          <a:blip r:embed="rId4"/>
          <a:stretch>
            <a:fillRect/>
          </a:stretch>
        </p:blipFill>
        <p:spPr>
          <a:xfrm>
            <a:off x="390525" y="685800"/>
            <a:ext cx="6419850" cy="52006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图片 3"/>
          <p:cNvPicPr>
            <a:picLocks noChangeAspect="1"/>
          </p:cNvPicPr>
          <p:nvPr/>
        </p:nvPicPr>
        <p:blipFill>
          <a:blip r:embed="rId2"/>
          <a:stretch>
            <a:fillRect/>
          </a:stretch>
        </p:blipFill>
        <p:spPr>
          <a:xfrm>
            <a:off x="1730375" y="1960563"/>
            <a:ext cx="3419475" cy="2409825"/>
          </a:xfrm>
          <a:prstGeom prst="rect">
            <a:avLst/>
          </a:prstGeom>
          <a:noFill/>
          <a:ln w="9525">
            <a:noFill/>
          </a:ln>
        </p:spPr>
      </p:pic>
      <p:sp>
        <p:nvSpPr>
          <p:cNvPr id="16386" name="文本框 4"/>
          <p:cNvSpPr txBox="1"/>
          <p:nvPr/>
        </p:nvSpPr>
        <p:spPr>
          <a:xfrm>
            <a:off x="5683250" y="2068513"/>
            <a:ext cx="5600700" cy="1557337"/>
          </a:xfrm>
          <a:prstGeom prst="rect">
            <a:avLst/>
          </a:prstGeom>
          <a:noFill/>
          <a:ln w="9525">
            <a:noFill/>
          </a:ln>
        </p:spPr>
        <p:txBody>
          <a:bodyPr wrap="square" anchor="t">
            <a:spAutoFit/>
          </a:bodyPr>
          <a:lstStyle/>
          <a:p>
            <a:pPr lvl="0"/>
            <a:r>
              <a:rPr lang="zh-CN" altLang="en-US" sz="2400">
                <a:latin typeface="Calibri" panose="020F0502020204030204" pitchFamily="34" charset="0"/>
                <a:ea typeface="宋体" panose="02010600030101010101" pitchFamily="2" charset="-122"/>
              </a:rPr>
              <a:t>无线</a:t>
            </a:r>
            <a:r>
              <a:rPr lang="en-US" altLang="zh-CN" sz="2400">
                <a:latin typeface="Calibri" panose="020F0502020204030204" pitchFamily="34" charset="0"/>
                <a:ea typeface="宋体" panose="02010600030101010101" pitchFamily="2" charset="-122"/>
              </a:rPr>
              <a:t>OpenFlow</a:t>
            </a:r>
            <a:r>
              <a:rPr lang="zh-CN" altLang="en-US" sz="2400">
                <a:latin typeface="Calibri" panose="020F0502020204030204" pitchFamily="34" charset="0"/>
                <a:ea typeface="宋体" panose="02010600030101010101" pitchFamily="2" charset="-122"/>
              </a:rPr>
              <a:t>交换机：</a:t>
            </a:r>
          </a:p>
          <a:p>
            <a:pPr lvl="0"/>
            <a:r>
              <a:rPr lang="en-US" altLang="zh-CN" sz="2400">
                <a:latin typeface="Calibri" panose="020F0502020204030204" pitchFamily="34" charset="0"/>
                <a:ea typeface="宋体" panose="02010600030101010101" pitchFamily="2" charset="-122"/>
              </a:rPr>
              <a:t>TP-Link 841n</a:t>
            </a:r>
            <a:r>
              <a:rPr lang="zh-CN" altLang="en-US" sz="2400">
                <a:latin typeface="Calibri" panose="020F0502020204030204" pitchFamily="34" charset="0"/>
                <a:ea typeface="宋体" panose="02010600030101010101" pitchFamily="2" charset="-122"/>
              </a:rPr>
              <a:t>无线路由器</a:t>
            </a:r>
            <a:r>
              <a:rPr lang="en-US" altLang="zh-CN" sz="2400">
                <a:latin typeface="Calibri" panose="020F0502020204030204" pitchFamily="34" charset="0"/>
                <a:ea typeface="宋体" panose="02010600030101010101" pitchFamily="2" charset="-122"/>
              </a:rPr>
              <a:t>+OpenFlow</a:t>
            </a:r>
            <a:r>
              <a:rPr lang="zh-CN" altLang="en-US" sz="2400">
                <a:latin typeface="Calibri" panose="020F0502020204030204" pitchFamily="34" charset="0"/>
                <a:ea typeface="宋体" panose="02010600030101010101" pitchFamily="2" charset="-122"/>
              </a:rPr>
              <a:t>模块（</a:t>
            </a:r>
            <a:r>
              <a:rPr lang="en-US" altLang="zh-CN" sz="2400">
                <a:latin typeface="Calibri" panose="020F0502020204030204" pitchFamily="34" charset="0"/>
                <a:ea typeface="宋体" panose="02010600030101010101" pitchFamily="2" charset="-122"/>
              </a:rPr>
              <a:t>OpenWrt</a:t>
            </a:r>
            <a:r>
              <a:rPr lang="zh-CN" altLang="en-US" sz="2400">
                <a:latin typeface="Calibri" panose="020F0502020204030204" pitchFamily="34" charset="0"/>
                <a:ea typeface="宋体" panose="02010600030101010101" pitchFamily="2" charset="-122"/>
              </a:rPr>
              <a:t>系统）</a:t>
            </a:r>
          </a:p>
          <a:p>
            <a:pPr lvl="0"/>
            <a:endParaRPr lang="en-US" altLang="zh-CN" sz="2400">
              <a:latin typeface="Calibri" panose="020F050202020403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54183" y="1011382"/>
            <a:ext cx="10377054" cy="3703926"/>
          </a:xfrm>
        </p:spPr>
        <p:txBody>
          <a:bodyPr>
            <a:normAutofit/>
          </a:bodyPr>
          <a:lstStyle/>
          <a:p>
            <a:r>
              <a:rPr lang="en-US" altLang="zh-CN" sz="8000" dirty="0" smtClean="0">
                <a:latin typeface="楷体" panose="02010609060101010101" pitchFamily="49" charset="-122"/>
                <a:ea typeface="楷体" panose="02010609060101010101" pitchFamily="49" charset="-122"/>
              </a:rPr>
              <a:t>SDN </a:t>
            </a:r>
            <a:br>
              <a:rPr lang="en-US" altLang="zh-CN" sz="8000" dirty="0" smtClean="0">
                <a:latin typeface="楷体" panose="02010609060101010101" pitchFamily="49" charset="-122"/>
                <a:ea typeface="楷体" panose="02010609060101010101" pitchFamily="49" charset="-122"/>
              </a:rPr>
            </a:br>
            <a:r>
              <a:rPr lang="zh-CN" altLang="en-US" sz="8000" dirty="0" smtClean="0">
                <a:latin typeface="楷体" panose="02010609060101010101" pitchFamily="49" charset="-122"/>
                <a:ea typeface="楷体" panose="02010609060101010101" pitchFamily="49" charset="-122"/>
              </a:rPr>
              <a:t>与</a:t>
            </a:r>
            <a:r>
              <a:rPr lang="en-US" altLang="zh-CN" sz="8000" dirty="0" smtClean="0">
                <a:latin typeface="楷体" panose="02010609060101010101" pitchFamily="49" charset="-122"/>
                <a:ea typeface="楷体" panose="02010609060101010101" pitchFamily="49" charset="-122"/>
              </a:rPr>
              <a:t/>
            </a:r>
            <a:br>
              <a:rPr lang="en-US" altLang="zh-CN" sz="8000" dirty="0" smtClean="0">
                <a:latin typeface="楷体" panose="02010609060101010101" pitchFamily="49" charset="-122"/>
                <a:ea typeface="楷体" panose="02010609060101010101" pitchFamily="49" charset="-122"/>
              </a:rPr>
            </a:br>
            <a:r>
              <a:rPr lang="zh-CN" altLang="en-US" sz="8000" dirty="0" smtClean="0">
                <a:latin typeface="楷体" panose="02010609060101010101" pitchFamily="49" charset="-122"/>
                <a:ea typeface="楷体" panose="02010609060101010101" pitchFamily="49" charset="-122"/>
              </a:rPr>
              <a:t>传统网络</a:t>
            </a:r>
            <a:endParaRPr lang="zh-CN" altLang="en-US" sz="8000" dirty="0">
              <a:latin typeface="楷体" panose="02010609060101010101" pitchFamily="49" charset="-122"/>
              <a:ea typeface="楷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步骤</a:t>
            </a:r>
            <a:endParaRPr lang="zh-CN" altLang="en-US" b="1" dirty="0"/>
          </a:p>
        </p:txBody>
      </p:sp>
      <p:sp>
        <p:nvSpPr>
          <p:cNvPr id="3" name="内容占位符 2"/>
          <p:cNvSpPr>
            <a:spLocks noGrp="1"/>
          </p:cNvSpPr>
          <p:nvPr>
            <p:ph idx="1"/>
          </p:nvPr>
        </p:nvSpPr>
        <p:spPr/>
        <p:txBody>
          <a:bodyPr/>
          <a:lstStyle/>
          <a:p>
            <a:pPr marL="45720" indent="0">
              <a:buNone/>
            </a:pPr>
            <a:r>
              <a:rPr lang="en-US" altLang="zh-CN" b="1" dirty="0" smtClean="0"/>
              <a:t>1.</a:t>
            </a:r>
            <a:r>
              <a:rPr lang="zh-CN" altLang="en-US" b="1" dirty="0" smtClean="0"/>
              <a:t>在一台电脑上安装开源</a:t>
            </a:r>
            <a:r>
              <a:rPr lang="en-US" altLang="zh-CN" b="1" dirty="0" smtClean="0"/>
              <a:t>SDN</a:t>
            </a:r>
            <a:r>
              <a:rPr lang="zh-CN" altLang="en-US" b="1" dirty="0" smtClean="0"/>
              <a:t>控制器。</a:t>
            </a:r>
            <a:endParaRPr lang="en-US" altLang="zh-CN" b="1" dirty="0" smtClean="0"/>
          </a:p>
          <a:p>
            <a:pPr marL="45720" indent="0">
              <a:buNone/>
            </a:pPr>
            <a:r>
              <a:rPr lang="en-US" altLang="zh-CN" b="1" dirty="0" smtClean="0"/>
              <a:t>2.</a:t>
            </a:r>
            <a:r>
              <a:rPr lang="zh-CN" altLang="en-US" b="1" dirty="0" smtClean="0"/>
              <a:t>连接</a:t>
            </a:r>
            <a:r>
              <a:rPr lang="en-US" altLang="zh-CN" b="1" dirty="0" smtClean="0"/>
              <a:t>SDN</a:t>
            </a:r>
            <a:r>
              <a:rPr lang="zh-CN" altLang="en-US" b="1" dirty="0" smtClean="0"/>
              <a:t>控制器和</a:t>
            </a:r>
            <a:r>
              <a:rPr lang="en-US" altLang="zh-CN" b="1" dirty="0" err="1" smtClean="0"/>
              <a:t>OpenFlow</a:t>
            </a:r>
            <a:r>
              <a:rPr lang="zh-CN" altLang="en-US" b="1" dirty="0" smtClean="0"/>
              <a:t>交换机。</a:t>
            </a:r>
            <a:endParaRPr lang="en-US" altLang="zh-CN" b="1" dirty="0" smtClean="0"/>
          </a:p>
          <a:p>
            <a:pPr marL="45720" indent="0">
              <a:buNone/>
            </a:pPr>
            <a:r>
              <a:rPr lang="en-US" altLang="zh-CN" b="1" dirty="0" smtClean="0"/>
              <a:t>3.</a:t>
            </a:r>
            <a:r>
              <a:rPr lang="zh-CN" altLang="en-US" b="1" dirty="0" smtClean="0"/>
              <a:t>将所有的电脑连接在</a:t>
            </a:r>
            <a:r>
              <a:rPr lang="en-US" altLang="zh-CN" b="1" dirty="0" err="1" smtClean="0"/>
              <a:t>OpenFlow</a:t>
            </a:r>
            <a:r>
              <a:rPr lang="zh-CN" altLang="en-US" b="1" dirty="0" smtClean="0"/>
              <a:t>交换机上。</a:t>
            </a:r>
            <a:endParaRPr lang="en-US" altLang="zh-CN" b="1" dirty="0" smtClean="0"/>
          </a:p>
          <a:p>
            <a:pPr marL="45720" indent="0">
              <a:buNone/>
            </a:pPr>
            <a:r>
              <a:rPr lang="en-US" altLang="zh-CN" b="1" dirty="0" smtClean="0"/>
              <a:t>4.</a:t>
            </a:r>
            <a:r>
              <a:rPr lang="zh-CN" altLang="en-US" b="1" dirty="0" smtClean="0"/>
              <a:t>将外网连接在</a:t>
            </a:r>
            <a:r>
              <a:rPr lang="en-US" altLang="zh-CN" b="1" dirty="0" err="1" smtClean="0"/>
              <a:t>OpenFlow</a:t>
            </a:r>
            <a:r>
              <a:rPr lang="zh-CN" altLang="en-US" b="1" dirty="0" smtClean="0"/>
              <a:t>交换机上。</a:t>
            </a:r>
            <a:endParaRPr lang="en-US" altLang="zh-CN" b="1"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传统网络</a:t>
            </a:r>
            <a:endParaRPr lang="zh-CN" altLang="en-US" dirty="0"/>
          </a:p>
        </p:txBody>
      </p:sp>
      <p:sp>
        <p:nvSpPr>
          <p:cNvPr id="3" name="内容占位符 2"/>
          <p:cNvSpPr>
            <a:spLocks noGrp="1"/>
          </p:cNvSpPr>
          <p:nvPr>
            <p:ph idx="1"/>
          </p:nvPr>
        </p:nvSpPr>
        <p:spPr/>
        <p:txBody>
          <a:bodyPr/>
          <a:lstStyle/>
          <a:p>
            <a:r>
              <a:rPr lang="zh-CN" altLang="en-US" dirty="0"/>
              <a:t>传统网络从一开始就是一个分布式的网络，没有中心的控制节点，网路中的各个设备之间通过口口相传的方式学习网络的可达信息，由每台设备自己决定要如何转发，这直接导致了没有整体观念，不能从整个网络的角度对流量进行调控。由于是口口相传，就必须使用大家都会的语言，这就是网络协议。各个设备供应商不能自己随便开发协议，否则不同厂商各执己见，网络还是不通。这样全球性的组织就诞生了，比如</a:t>
            </a:r>
            <a:r>
              <a:rPr lang="en-US" altLang="zh-CN" dirty="0"/>
              <a:t>IETF</a:t>
            </a:r>
            <a:r>
              <a:rPr lang="zh-CN" altLang="en-US" dirty="0"/>
              <a:t>，而</a:t>
            </a:r>
            <a:r>
              <a:rPr lang="en-US" altLang="zh-CN" dirty="0"/>
              <a:t>RFC</a:t>
            </a:r>
            <a:r>
              <a:rPr lang="zh-CN" altLang="en-US" dirty="0"/>
              <a:t>就是网络协议的法律，相当于国际法，各个设备供应商遵从国际法行事，就基本保证了整个网络世界的正常运行。</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传统</a:t>
            </a:r>
            <a:r>
              <a:rPr lang="zh-CN" altLang="en-US" dirty="0"/>
              <a:t>网络的协议为了适应各种不同的需求场景，发展也越来越</a:t>
            </a:r>
            <a:r>
              <a:rPr lang="zh-CN" altLang="en-US" dirty="0" smtClean="0"/>
              <a:t>复杂。</a:t>
            </a:r>
            <a:endParaRPr lang="en-US" altLang="zh-CN" dirty="0" smtClean="0"/>
          </a:p>
          <a:p>
            <a:r>
              <a:rPr lang="zh-CN" altLang="en-US" dirty="0"/>
              <a:t>从传统网络的部署方式能看出来，传统网络新业务部署是补丁式的，因为网络中新老设备并存，新业务必须兼容老业务，新的协议基本上都是在原有协议上进行扩展，这就大大限制的设备提供商的想象力。</a:t>
            </a:r>
          </a:p>
          <a:p>
            <a:endParaRPr lang="zh-CN" altLang="en-US"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简单回顾一下什么是</a:t>
            </a:r>
            <a:r>
              <a:rPr lang="en-US" altLang="zh-CN" dirty="0" smtClean="0"/>
              <a:t>SDN</a:t>
            </a:r>
            <a:endParaRPr lang="zh-CN" altLang="en-US" dirty="0"/>
          </a:p>
        </p:txBody>
      </p:sp>
      <p:sp>
        <p:nvSpPr>
          <p:cNvPr id="3" name="内容占位符 2"/>
          <p:cNvSpPr>
            <a:spLocks noGrp="1"/>
          </p:cNvSpPr>
          <p:nvPr>
            <p:ph idx="1"/>
          </p:nvPr>
        </p:nvSpPr>
        <p:spPr/>
        <p:txBody>
          <a:bodyPr>
            <a:normAutofit/>
          </a:bodyPr>
          <a:lstStyle/>
          <a:p>
            <a:r>
              <a:rPr lang="zh-CN" altLang="zh-CN" dirty="0"/>
              <a:t>软件定义网络（</a:t>
            </a:r>
            <a:r>
              <a:rPr lang="en-US" altLang="zh-CN" dirty="0"/>
              <a:t>Software Defined Network, SDN</a:t>
            </a:r>
            <a:r>
              <a:rPr lang="zh-CN" altLang="zh-CN" dirty="0"/>
              <a:t>），是由美国斯坦福大学</a:t>
            </a:r>
            <a:r>
              <a:rPr lang="en-US" altLang="zh-CN" dirty="0"/>
              <a:t>clean slate</a:t>
            </a:r>
            <a:r>
              <a:rPr lang="zh-CN" altLang="zh-CN" dirty="0"/>
              <a:t>研究组提出的一种新型网络创新架构，</a:t>
            </a:r>
            <a:r>
              <a:rPr lang="en-US" altLang="zh-CN" dirty="0"/>
              <a:t>SDN </a:t>
            </a:r>
            <a:r>
              <a:rPr lang="zh-CN" altLang="zh-CN" dirty="0"/>
              <a:t>技术就相当于把每人家里路由器的的管理设置系统和路由器剥离开。以前我们每台路由器都有自己的管理系统，而有了</a:t>
            </a:r>
            <a:r>
              <a:rPr lang="en-US" altLang="zh-CN" dirty="0"/>
              <a:t>SDN</a:t>
            </a:r>
            <a:r>
              <a:rPr lang="zh-CN" altLang="zh-CN" dirty="0"/>
              <a:t>之后，一个管理系统可用在所有品牌的路由器上</a:t>
            </a:r>
            <a:r>
              <a:rPr lang="zh-CN" altLang="zh-CN" dirty="0" smtClean="0"/>
              <a:t>。</a:t>
            </a:r>
            <a:r>
              <a:rPr lang="en-US" altLang="zh-CN" dirty="0" smtClean="0"/>
              <a:t>SDN</a:t>
            </a:r>
            <a:r>
              <a:rPr lang="zh-CN" altLang="zh-CN" dirty="0"/>
              <a:t>的设计理念是将网络的控制面与数据转发面进行分离，并实现可编程化控制</a:t>
            </a:r>
            <a:r>
              <a:rPr lang="zh-CN" altLang="zh-CN" dirty="0" smtClean="0"/>
              <a:t>。</a:t>
            </a:r>
            <a:endParaRPr lang="en-US" altLang="zh-CN" dirty="0" smtClean="0"/>
          </a:p>
          <a:p>
            <a:r>
              <a:rPr lang="en-US" altLang="zh-CN" dirty="0" smtClean="0"/>
              <a:t>SDN</a:t>
            </a:r>
            <a:r>
              <a:rPr lang="zh-CN" altLang="zh-CN" dirty="0"/>
              <a:t>的典型架构共分三层，最上层为应用层，包括各种不同的业务和应用；中间的控制层主要负责处理数据平面资源的编排，维护网络拓扑、状态信息等；最底层的基础设施层负责基于流表的数据处理、转发和状态收集。</a:t>
            </a:r>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http://img.blog.csdn.net/20131004210121218?watermark/2/text/aHR0cDovL2Jsb2cuY3Nkbi5uZXQveGlvbmdhaWppbmc=/font/5a6L5L2T/fontsize/400/fill/I0JBQkFCMA==/dissolve/70/gravity/SouthEast"/>
          <p:cNvPicPr/>
          <p:nvPr/>
        </p:nvPicPr>
        <p:blipFill>
          <a:blip r:embed="rId2">
            <a:extLst>
              <a:ext uri="{28A0092B-C50C-407E-A947-70E740481C1C}">
                <a14:useLocalDpi xmlns:a14="http://schemas.microsoft.com/office/drawing/2010/main" val="0"/>
              </a:ext>
            </a:extLst>
          </a:blip>
          <a:srcRect/>
          <a:stretch>
            <a:fillRect/>
          </a:stretch>
        </p:blipFill>
        <p:spPr bwMode="auto">
          <a:xfrm>
            <a:off x="665018" y="-31404"/>
            <a:ext cx="10030691" cy="69549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SDN</a:t>
            </a:r>
            <a:r>
              <a:rPr lang="zh-CN" altLang="zh-CN" b="1" dirty="0" smtClean="0"/>
              <a:t>的好处</a:t>
            </a:r>
            <a:endParaRPr lang="zh-CN" altLang="en-US" dirty="0"/>
          </a:p>
        </p:txBody>
      </p:sp>
      <p:sp>
        <p:nvSpPr>
          <p:cNvPr id="3" name="内容占位符 2"/>
          <p:cNvSpPr>
            <a:spLocks noGrp="1"/>
          </p:cNvSpPr>
          <p:nvPr>
            <p:ph idx="1"/>
          </p:nvPr>
        </p:nvSpPr>
        <p:spPr/>
        <p:txBody>
          <a:bodyPr/>
          <a:lstStyle/>
          <a:p>
            <a:r>
              <a:rPr lang="en-US" altLang="zh-CN" dirty="0" smtClean="0"/>
              <a:t>SDN</a:t>
            </a:r>
            <a:r>
              <a:rPr lang="zh-CN" altLang="zh-CN" dirty="0"/>
              <a:t>本质上具有“控制和转发分离”、</a:t>
            </a:r>
            <a:r>
              <a:rPr lang="zh-CN" altLang="zh-CN" dirty="0" smtClean="0"/>
              <a:t>“</a:t>
            </a:r>
            <a:r>
              <a:rPr lang="zh-CN" altLang="zh-CN" dirty="0"/>
              <a:t>有开放的编程接口</a:t>
            </a:r>
            <a:r>
              <a:rPr lang="zh-CN" altLang="zh-CN" dirty="0" smtClean="0"/>
              <a:t>”</a:t>
            </a:r>
            <a:r>
              <a:rPr lang="zh-CN" altLang="zh-CN" dirty="0"/>
              <a:t>和</a:t>
            </a:r>
            <a:r>
              <a:rPr lang="zh-CN" altLang="zh-CN" dirty="0" smtClean="0"/>
              <a:t>“</a:t>
            </a:r>
            <a:r>
              <a:rPr lang="zh-CN" altLang="en-US" dirty="0" smtClean="0"/>
              <a:t>集中式的控制</a:t>
            </a:r>
            <a:r>
              <a:rPr lang="zh-CN" altLang="zh-CN" dirty="0" smtClean="0"/>
              <a:t>”</a:t>
            </a:r>
            <a:r>
              <a:rPr lang="zh-CN" altLang="zh-CN" dirty="0"/>
              <a:t>三大特性，这带来了一系列的好处。</a:t>
            </a:r>
          </a:p>
          <a:p>
            <a:r>
              <a:rPr lang="zh-CN" altLang="zh-CN" dirty="0"/>
              <a:t>第一，设备硬件归一化，硬件只关注转发和存储能力，与业务特性解耦，可以采用相对廉价的商用的架构来实现。</a:t>
            </a:r>
          </a:p>
          <a:p>
            <a:r>
              <a:rPr lang="zh-CN" altLang="zh-CN" dirty="0"/>
              <a:t>第二， 网络的智能性全部由软件实现，网络设备的种类及功能由软件配置而定，对网络的操作控制和运行由服务器作为网络操作系统（</a:t>
            </a:r>
            <a:r>
              <a:rPr lang="en-US" altLang="zh-CN" dirty="0"/>
              <a:t>NOS</a:t>
            </a:r>
            <a:r>
              <a:rPr lang="zh-CN" altLang="zh-CN" dirty="0"/>
              <a:t>）来完成。</a:t>
            </a:r>
          </a:p>
          <a:p>
            <a:r>
              <a:rPr lang="zh-CN" altLang="zh-CN" dirty="0"/>
              <a:t>第三， 对业务响应相对更快，可以定制各种网络参数，如路由、安全、策略、</a:t>
            </a:r>
            <a:r>
              <a:rPr lang="en-US" altLang="zh-CN" dirty="0" err="1"/>
              <a:t>QoS</a:t>
            </a:r>
            <a:r>
              <a:rPr lang="zh-CN" altLang="zh-CN" dirty="0"/>
              <a:t>、流量工程等，并实时配置到网络中，开通具体业务的时间将缩短。</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normAutofit/>
          </a:bodyPr>
          <a:lstStyle/>
          <a:p>
            <a:r>
              <a:rPr lang="zh-CN" altLang="en-US" dirty="0" smtClean="0"/>
              <a:t>如果说传统网络是一个不断打补丁的木桶，</a:t>
            </a:r>
            <a:r>
              <a:rPr lang="en-US" altLang="zh-CN" dirty="0" smtClean="0"/>
              <a:t>SDN</a:t>
            </a:r>
            <a:r>
              <a:rPr lang="zh-CN" altLang="en-US" dirty="0" smtClean="0"/>
              <a:t>就是把木桶打破，重新建一个水池，甚至水库。</a:t>
            </a:r>
            <a:endParaRPr lang="en-US" altLang="zh-CN" dirty="0" smtClean="0"/>
          </a:p>
          <a:p>
            <a:r>
              <a:rPr lang="en-US" altLang="zh-CN" dirty="0" smtClean="0"/>
              <a:t>SDN</a:t>
            </a:r>
            <a:r>
              <a:rPr lang="zh-CN" altLang="en-US" dirty="0" smtClean="0"/>
              <a:t>将转发和控制分离，集中控制起来，就意味着原来各自为政的交换机和路由器，从原来的散兵游勇变成了一支军队，</a:t>
            </a:r>
            <a:r>
              <a:rPr lang="en-US" altLang="zh-CN" dirty="0" smtClean="0"/>
              <a:t>SDN</a:t>
            </a:r>
            <a:r>
              <a:rPr lang="zh-CN" altLang="en-US" dirty="0" smtClean="0"/>
              <a:t>能整合所有的资源，能做的事情会发生质变。</a:t>
            </a:r>
            <a:endParaRPr lang="en-US" altLang="zh-CN" dirty="0" smtClean="0"/>
          </a:p>
          <a:p>
            <a:r>
              <a:rPr lang="zh-CN" altLang="en-US" dirty="0" smtClean="0"/>
              <a:t>所以，即使</a:t>
            </a:r>
            <a:r>
              <a:rPr lang="zh-CN" altLang="zh-CN" dirty="0" smtClean="0"/>
              <a:t>现在</a:t>
            </a:r>
            <a:r>
              <a:rPr lang="zh-CN" altLang="zh-CN" dirty="0"/>
              <a:t>的</a:t>
            </a:r>
            <a:r>
              <a:rPr lang="en-US" altLang="zh-CN" dirty="0"/>
              <a:t>SDN</a:t>
            </a:r>
            <a:r>
              <a:rPr lang="zh-CN" altLang="zh-CN" dirty="0"/>
              <a:t>实现基本上是试验性的，但已减少网络管理经费</a:t>
            </a:r>
            <a:r>
              <a:rPr lang="en-US" altLang="zh-CN" dirty="0"/>
              <a:t>50%</a:t>
            </a:r>
            <a:r>
              <a:rPr lang="zh-CN" altLang="zh-CN" dirty="0"/>
              <a:t>，减少</a:t>
            </a:r>
            <a:r>
              <a:rPr lang="en-US" altLang="zh-CN" dirty="0"/>
              <a:t>IP</a:t>
            </a:r>
            <a:r>
              <a:rPr lang="zh-CN" altLang="zh-CN" dirty="0"/>
              <a:t>地址使用</a:t>
            </a:r>
            <a:r>
              <a:rPr lang="en-US" altLang="zh-CN" dirty="0"/>
              <a:t>60%</a:t>
            </a:r>
            <a:r>
              <a:rPr lang="zh-CN" altLang="zh-CN" dirty="0"/>
              <a:t>。谷歌把它连接全世界数据中心的</a:t>
            </a:r>
            <a:r>
              <a:rPr lang="en-US" altLang="zh-CN" dirty="0"/>
              <a:t>G-Scale WAN</a:t>
            </a:r>
            <a:r>
              <a:rPr lang="zh-CN" altLang="zh-CN" dirty="0"/>
              <a:t>换成</a:t>
            </a:r>
            <a:r>
              <a:rPr lang="en-US" altLang="zh-CN" dirty="0" err="1"/>
              <a:t>OpenFlow</a:t>
            </a:r>
            <a:r>
              <a:rPr lang="zh-CN" altLang="zh-CN" dirty="0"/>
              <a:t>网络，使预留空间的利用率提高</a:t>
            </a:r>
            <a:r>
              <a:rPr lang="en-US" altLang="zh-CN" dirty="0"/>
              <a:t>95%</a:t>
            </a:r>
            <a:r>
              <a:rPr lang="zh-CN" altLang="zh-CN" dirty="0"/>
              <a:t>，不损失任何东西</a:t>
            </a:r>
            <a:r>
              <a:rPr lang="zh-CN" altLang="zh-CN" dirty="0" smtClean="0"/>
              <a:t>。</a:t>
            </a:r>
            <a:endParaRPr lang="en-US" altLang="zh-CN" dirty="0" smtClean="0"/>
          </a:p>
          <a:p>
            <a:r>
              <a:rPr lang="zh-CN" altLang="en-US" dirty="0"/>
              <a:t>而</a:t>
            </a:r>
            <a:r>
              <a:rPr lang="zh-CN" altLang="en-US" dirty="0" smtClean="0"/>
              <a:t>我们有理由相信，这只是</a:t>
            </a:r>
            <a:r>
              <a:rPr lang="en-US" altLang="zh-CN" dirty="0" smtClean="0"/>
              <a:t>SDN</a:t>
            </a:r>
            <a:r>
              <a:rPr lang="zh-CN" altLang="en-US" dirty="0" smtClean="0"/>
              <a:t>的开始，它为我们打开了新世界的大门。</a:t>
            </a:r>
            <a:endParaRPr lang="zh-CN"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番外：有趣的</a:t>
            </a:r>
            <a:r>
              <a:rPr lang="en-US" altLang="zh-CN" dirty="0" smtClean="0"/>
              <a:t>SDN</a:t>
            </a:r>
            <a:r>
              <a:rPr lang="zh-CN" altLang="en-US" dirty="0" smtClean="0"/>
              <a:t>定义</a:t>
            </a:r>
            <a:endParaRPr lang="zh-CN" altLang="en-US" dirty="0"/>
          </a:p>
        </p:txBody>
      </p:sp>
      <p:sp>
        <p:nvSpPr>
          <p:cNvPr id="3" name="内容占位符 2"/>
          <p:cNvSpPr>
            <a:spLocks noGrp="1"/>
          </p:cNvSpPr>
          <p:nvPr>
            <p:ph idx="1"/>
          </p:nvPr>
        </p:nvSpPr>
        <p:spPr/>
        <p:txBody>
          <a:bodyPr>
            <a:normAutofit/>
          </a:bodyPr>
          <a:lstStyle/>
          <a:p>
            <a:r>
              <a:rPr lang="zh-CN" altLang="zh-CN" dirty="0"/>
              <a:t>盛科张卫峰</a:t>
            </a:r>
          </a:p>
          <a:p>
            <a:r>
              <a:rPr lang="zh-CN" altLang="zh-CN" dirty="0"/>
              <a:t>第一类是狭义</a:t>
            </a:r>
            <a:r>
              <a:rPr lang="en-US" altLang="zh-CN" dirty="0"/>
              <a:t>SDN(</a:t>
            </a:r>
            <a:r>
              <a:rPr lang="zh-CN" altLang="zh-CN" dirty="0"/>
              <a:t>等同于</a:t>
            </a:r>
            <a:r>
              <a:rPr lang="en-US" altLang="zh-CN" dirty="0" err="1"/>
              <a:t>Openflow</a:t>
            </a:r>
            <a:r>
              <a:rPr lang="en-US" altLang="zh-CN" dirty="0"/>
              <a:t>)</a:t>
            </a:r>
            <a:r>
              <a:rPr lang="zh-CN" altLang="zh-CN" dirty="0" smtClean="0"/>
              <a:t>，</a:t>
            </a:r>
            <a:endParaRPr lang="en-US" altLang="zh-CN" dirty="0" smtClean="0"/>
          </a:p>
          <a:p>
            <a:r>
              <a:rPr lang="zh-CN" altLang="zh-CN" dirty="0" smtClean="0"/>
              <a:t>第二</a:t>
            </a:r>
            <a:r>
              <a:rPr lang="zh-CN" altLang="zh-CN" dirty="0"/>
              <a:t>类是广义</a:t>
            </a:r>
            <a:r>
              <a:rPr lang="en-US" altLang="zh-CN" dirty="0"/>
              <a:t>SDN(</a:t>
            </a:r>
            <a:r>
              <a:rPr lang="zh-CN" altLang="zh-CN" dirty="0"/>
              <a:t>控制与转发分离</a:t>
            </a:r>
            <a:r>
              <a:rPr lang="en-US" altLang="zh-CN" dirty="0"/>
              <a:t>)</a:t>
            </a:r>
            <a:r>
              <a:rPr lang="zh-CN" altLang="zh-CN" dirty="0" smtClean="0"/>
              <a:t>，</a:t>
            </a:r>
            <a:endParaRPr lang="en-US" altLang="zh-CN" dirty="0" smtClean="0"/>
          </a:p>
          <a:p>
            <a:r>
              <a:rPr lang="zh-CN" altLang="zh-CN" dirty="0" smtClean="0"/>
              <a:t>第三</a:t>
            </a:r>
            <a:r>
              <a:rPr lang="zh-CN" altLang="zh-CN" dirty="0"/>
              <a:t>类是超广义</a:t>
            </a:r>
            <a:r>
              <a:rPr lang="en-US" altLang="zh-CN" dirty="0"/>
              <a:t>SDN(</a:t>
            </a:r>
            <a:r>
              <a:rPr lang="zh-CN" altLang="zh-CN" dirty="0"/>
              <a:t>管理与控制分离</a:t>
            </a:r>
            <a:r>
              <a:rPr lang="en-US" altLang="zh-CN" dirty="0"/>
              <a:t>)</a:t>
            </a:r>
            <a:r>
              <a:rPr lang="zh-CN" altLang="zh-CN" dirty="0" smtClean="0"/>
              <a:t>。</a:t>
            </a:r>
            <a:endParaRPr lang="en-US" altLang="zh-CN" dirty="0" smtClean="0"/>
          </a:p>
          <a:p>
            <a:r>
              <a:rPr lang="zh-CN" altLang="zh-CN" dirty="0" smtClean="0"/>
              <a:t>而且</a:t>
            </a:r>
            <a:r>
              <a:rPr lang="zh-CN" altLang="zh-CN" dirty="0"/>
              <a:t>我认为，第二类定义中的</a:t>
            </a:r>
            <a:r>
              <a:rPr lang="en-US" altLang="zh-CN" dirty="0"/>
              <a:t>SDN</a:t>
            </a:r>
            <a:r>
              <a:rPr lang="zh-CN" altLang="zh-CN" dirty="0"/>
              <a:t>，是最通用，最有价值的一种</a:t>
            </a:r>
            <a:r>
              <a:rPr lang="zh-CN" altLang="zh-CN" dirty="0" smtClean="0"/>
              <a:t>。</a:t>
            </a:r>
            <a:endParaRPr lang="en-US" altLang="zh-CN" dirty="0" smtClean="0"/>
          </a:p>
          <a:p>
            <a:r>
              <a:rPr lang="zh-CN" altLang="en-US" dirty="0" smtClean="0"/>
              <a:t>第四类</a:t>
            </a:r>
            <a:r>
              <a:rPr lang="zh-CN" altLang="en-US" dirty="0"/>
              <a:t>，</a:t>
            </a:r>
            <a:r>
              <a:rPr lang="en-US" altLang="zh-CN" dirty="0" smtClean="0"/>
              <a:t>SDN</a:t>
            </a:r>
            <a:r>
              <a:rPr lang="zh-CN" altLang="zh-CN" dirty="0"/>
              <a:t>的本质定义就是软件定义网络，也就是说希望应用软件可以参与对网络的控制管理，满足上层业务需求，通过自动化业务部署简化网络运维，这是</a:t>
            </a:r>
            <a:r>
              <a:rPr lang="en-US" altLang="zh-CN" dirty="0"/>
              <a:t>SDN</a:t>
            </a:r>
            <a:r>
              <a:rPr lang="zh-CN" altLang="zh-CN" dirty="0"/>
              <a:t>的核心诉</a:t>
            </a:r>
            <a:r>
              <a:rPr lang="zh-CN" altLang="zh-CN" dirty="0" smtClean="0"/>
              <a:t>求</a:t>
            </a:r>
            <a:r>
              <a:rPr lang="zh-CN" altLang="en-US" dirty="0" smtClean="0"/>
              <a:t>。</a:t>
            </a:r>
            <a:r>
              <a:rPr lang="zh-CN" altLang="zh-CN" dirty="0"/>
              <a:t>换句话说，控制与转发分离只是为了满足</a:t>
            </a:r>
            <a:r>
              <a:rPr lang="en-US" altLang="zh-CN" dirty="0"/>
              <a:t>SDN</a:t>
            </a:r>
            <a:r>
              <a:rPr lang="zh-CN" altLang="zh-CN" dirty="0"/>
              <a:t>的核心诉求的一种手段，如果某些场景中有别的手段可以满足，那也可以，比如管理与控制分离。</a:t>
            </a:r>
          </a:p>
          <a:p>
            <a:endParaRPr lang="zh-CN" altLang="zh-CN"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集线器、中继器、交换机、路由器相互之间的区别？可否互换？</a:t>
            </a:r>
          </a:p>
        </p:txBody>
      </p:sp>
      <p:sp>
        <p:nvSpPr>
          <p:cNvPr id="3" name="内容占位符 2"/>
          <p:cNvSpPr>
            <a:spLocks noGrp="1"/>
          </p:cNvSpPr>
          <p:nvPr>
            <p:ph idx="1"/>
          </p:nvPr>
        </p:nvSpPr>
        <p:spPr/>
        <p:txBody>
          <a:bodyPr/>
          <a:lstStyle/>
          <a:p>
            <a:r>
              <a:rPr lang="zh-CN" altLang="en-US"/>
              <a:t>答：</a:t>
            </a:r>
          </a:p>
          <a:p>
            <a:r>
              <a:rPr lang="zh-CN" altLang="en-US"/>
              <a:t>	集线器===N口中继器 ：带宽共享</a:t>
            </a:r>
          </a:p>
          <a:p>
            <a:r>
              <a:rPr lang="zh-CN" altLang="en-US"/>
              <a:t>	交换机：带宽独享，交换机内部核心处有一个交换矩阵，为任意两端口间的通信提供通路，或是一个快速交换总线，以使由任意端口接收的数据帧从其他端口送出。</a:t>
            </a:r>
          </a:p>
          <a:p>
            <a:r>
              <a:rPr lang="zh-CN" altLang="en-US"/>
              <a:t>	路由器：带宽共享</a:t>
            </a:r>
          </a:p>
          <a:p>
            <a:r>
              <a:rPr lang="zh-CN" altLang="en-US"/>
              <a:t>结论：交换机能注重转发平面,而路由器更注重控制平面.</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三层交换机与路由器的区别：</a:t>
            </a:r>
          </a:p>
        </p:txBody>
      </p:sp>
      <p:sp>
        <p:nvSpPr>
          <p:cNvPr id="3" name="内容占位符 2"/>
          <p:cNvSpPr>
            <a:spLocks noGrp="1"/>
          </p:cNvSpPr>
          <p:nvPr>
            <p:ph idx="1"/>
          </p:nvPr>
        </p:nvSpPr>
        <p:spPr/>
        <p:txBody>
          <a:bodyPr/>
          <a:lstStyle/>
          <a:p>
            <a:r>
              <a:rPr lang="zh-CN" altLang="en-US"/>
              <a:t>1、交换机网络打通速度很慢，即线速转发，比如交换机的带宽是1Gbps，带在没有达到线速转发之前，速度是很低的，并且达到线速转发的时间可能要很久，以IPv6为例，有些设备需要十几分钟才能达到线速转发，而路由器是不需要消耗这么久的，路由器的路由表计算是走CPU的，任何时间都是线速转发的（当然如果CPU负载太重则例外）——这是交换机最致命的弱点。</a:t>
            </a:r>
          </a:p>
          <a:p>
            <a:r>
              <a:rPr lang="zh-CN" altLang="en-US"/>
              <a:t>2、交换机抗网络震荡能力很弱，前面说了线速转发的问题，同样，网络一旦开始震荡，路由表不稳定的时候，交换机就又不能线速转发了，而路由器则基本不受影响</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48口百兆交换机：</a:t>
            </a:r>
          </a:p>
        </p:txBody>
      </p:sp>
      <p:sp>
        <p:nvSpPr>
          <p:cNvPr id="3" name="内容占位符 2"/>
          <p:cNvSpPr>
            <a:spLocks noGrp="1"/>
          </p:cNvSpPr>
          <p:nvPr>
            <p:ph idx="1"/>
          </p:nvPr>
        </p:nvSpPr>
        <p:spPr/>
        <p:txBody>
          <a:bodyPr/>
          <a:lstStyle/>
          <a:p>
            <a:endParaRPr lang="zh-CN" altLang="en-US"/>
          </a:p>
        </p:txBody>
      </p:sp>
      <p:pic>
        <p:nvPicPr>
          <p:cNvPr id="4" name="图片 2"/>
          <p:cNvPicPr>
            <a:picLocks noChangeAspect="1"/>
          </p:cNvPicPr>
          <p:nvPr/>
        </p:nvPicPr>
        <p:blipFill>
          <a:blip r:embed="rId2"/>
          <a:stretch>
            <a:fillRect/>
          </a:stretch>
        </p:blipFill>
        <p:spPr>
          <a:xfrm>
            <a:off x="676910" y="2205355"/>
            <a:ext cx="10899140" cy="330454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11620" y="242888"/>
            <a:ext cx="10058400" cy="1450975"/>
          </a:xfrm>
        </p:spPr>
        <p:txBody>
          <a:bodyPr/>
          <a:lstStyle/>
          <a:p>
            <a:r>
              <a:rPr lang="zh-CN" altLang="en-US" b="1" dirty="0" smtClean="0"/>
              <a:t>示意图</a:t>
            </a:r>
            <a:endParaRPr lang="zh-CN" altLang="en-US" b="1" dirty="0"/>
          </a:p>
        </p:txBody>
      </p:sp>
      <p:graphicFrame>
        <p:nvGraphicFramePr>
          <p:cNvPr id="5" name="对象 4"/>
          <p:cNvGraphicFramePr>
            <a:graphicFrameLocks noChangeAspect="1"/>
          </p:cNvGraphicFramePr>
          <p:nvPr/>
        </p:nvGraphicFramePr>
        <p:xfrm>
          <a:off x="3937297" y="516324"/>
          <a:ext cx="6250190" cy="5523172"/>
        </p:xfrm>
        <a:graphic>
          <a:graphicData uri="http://schemas.openxmlformats.org/presentationml/2006/ole">
            <mc:AlternateContent xmlns:mc="http://schemas.openxmlformats.org/markup-compatibility/2006">
              <mc:Choice xmlns:v="urn:schemas-microsoft-com:vml" Requires="v">
                <p:oleObj spid="_x0000_s1044" name="Visio" r:id="rId3" imgW="7327900" imgH="6477000" progId="Visio.Drawing.15">
                  <p:embed/>
                </p:oleObj>
              </mc:Choice>
              <mc:Fallback>
                <p:oleObj name="Visio" r:id="rId3" imgW="7327900" imgH="6477000" progId="Visio.Drawing.15">
                  <p:embed/>
                  <p:pic>
                    <p:nvPicPr>
                      <p:cNvPr id="0" name="图片 1028"/>
                      <p:cNvPicPr/>
                      <p:nvPr/>
                    </p:nvPicPr>
                    <p:blipFill>
                      <a:blip r:embed="rId4"/>
                      <a:stretch>
                        <a:fillRect/>
                      </a:stretch>
                    </p:blipFill>
                    <p:spPr>
                      <a:xfrm>
                        <a:off x="3937297" y="516324"/>
                        <a:ext cx="6250190" cy="5523172"/>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48口百兆路由器：</a:t>
            </a:r>
          </a:p>
        </p:txBody>
      </p:sp>
      <p:pic>
        <p:nvPicPr>
          <p:cNvPr id="4" name="内容占位符 3"/>
          <p:cNvPicPr>
            <a:picLocks noGrp="1" noChangeAspect="1"/>
          </p:cNvPicPr>
          <p:nvPr>
            <p:ph idx="1"/>
          </p:nvPr>
        </p:nvPicPr>
        <p:blipFill>
          <a:blip r:embed="rId2"/>
          <a:stretch>
            <a:fillRect/>
          </a:stretch>
        </p:blipFill>
        <p:spPr>
          <a:xfrm>
            <a:off x="645795" y="2468880"/>
            <a:ext cx="11530330" cy="257048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实验室交换机换成路由器会怎么样？</a:t>
            </a:r>
          </a:p>
        </p:txBody>
      </p:sp>
      <p:sp>
        <p:nvSpPr>
          <p:cNvPr id="3" name="内容占位符 2"/>
          <p:cNvSpPr>
            <a:spLocks noGrp="1"/>
          </p:cNvSpPr>
          <p:nvPr>
            <p:ph idx="1"/>
          </p:nvPr>
        </p:nvSpPr>
        <p:spPr/>
        <p:txBody>
          <a:bodyPr/>
          <a:lstStyle/>
          <a:p>
            <a:r>
              <a:rPr lang="en-US" altLang="zh-CN"/>
              <a:t>        </a:t>
            </a:r>
            <a:r>
              <a:rPr lang="zh-CN" altLang="en-US"/>
              <a:t>路由器是共享带宽，而且，需要解包到第三层，所以在转换大数据量时，路由器承受大。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宿舍里的路由器换成交换机会怎么样？</a:t>
            </a:r>
          </a:p>
        </p:txBody>
      </p:sp>
      <p:sp>
        <p:nvSpPr>
          <p:cNvPr id="3" name="内容占位符 2"/>
          <p:cNvSpPr>
            <a:spLocks noGrp="1"/>
          </p:cNvSpPr>
          <p:nvPr>
            <p:ph idx="1"/>
          </p:nvPr>
        </p:nvSpPr>
        <p:spPr/>
        <p:txBody>
          <a:bodyPr/>
          <a:lstStyle/>
          <a:p>
            <a:r>
              <a:rPr lang="zh-CN" altLang="en-US"/>
              <a:t>  不能互换</a:t>
            </a:r>
          </a:p>
          <a:p>
            <a:r>
              <a:rPr lang="zh-CN" altLang="en-US"/>
              <a:t>  如果你的外线只有一个帐号或者一个地址，那么你内部电脑就只能通过扩展地址才能上网，就以你只有一个地址为例（就算是一个帐号，拨号之后会获取到一个地址），那么需要将内部的多个地址做NAT（Network Address Translation，网络地址转换）之后，转换成运营商提供给你的那个地址才能出去上网，这个功能只有路由器、防火墙、上网行为管理有，任何交换机都不具备这个功能。</a:t>
            </a:r>
          </a:p>
        </p:txBody>
      </p:sp>
      <p:pic>
        <p:nvPicPr>
          <p:cNvPr id="5" name="图片 5" descr="0dd7912397dda144810a190cb2b7d0a20cf48608"/>
          <p:cNvPicPr>
            <a:picLocks noChangeAspect="1"/>
          </p:cNvPicPr>
          <p:nvPr/>
        </p:nvPicPr>
        <p:blipFill>
          <a:blip r:embed="rId2"/>
          <a:stretch>
            <a:fillRect/>
          </a:stretch>
        </p:blipFill>
        <p:spPr>
          <a:xfrm>
            <a:off x="1805305" y="3926840"/>
            <a:ext cx="8642985" cy="18122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无线路由器作为无线交换机？</a:t>
            </a:r>
          </a:p>
        </p:txBody>
      </p:sp>
      <p:sp>
        <p:nvSpPr>
          <p:cNvPr id="3" name="内容占位符 2"/>
          <p:cNvSpPr>
            <a:spLocks noGrp="1"/>
          </p:cNvSpPr>
          <p:nvPr>
            <p:ph idx="1"/>
          </p:nvPr>
        </p:nvSpPr>
        <p:spPr/>
        <p:txBody>
          <a:bodyPr/>
          <a:lstStyle/>
          <a:p>
            <a:r>
              <a:rPr lang="zh-CN" altLang="en-US"/>
              <a:t>无线路由器可以作为无线交换机使用</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抓包讲解</a:t>
            </a:r>
            <a:r>
              <a:rPr lang="en-US" altLang="zh-CN"/>
              <a:t>OpenFlow</a:t>
            </a:r>
            <a:r>
              <a:rPr lang="zh-CN" altLang="en-US"/>
              <a:t>协议</a:t>
            </a:r>
          </a:p>
        </p:txBody>
      </p:sp>
      <p:pic>
        <p:nvPicPr>
          <p:cNvPr id="4" name="内容占位符 3" descr="QQ图片20160913165316"/>
          <p:cNvPicPr>
            <a:picLocks noGrp="1" noChangeAspect="1"/>
          </p:cNvPicPr>
          <p:nvPr>
            <p:ph idx="1"/>
          </p:nvPr>
        </p:nvPicPr>
        <p:blipFill>
          <a:blip r:embed="rId2"/>
          <a:stretch>
            <a:fillRect/>
          </a:stretch>
        </p:blipFill>
        <p:spPr>
          <a:xfrm>
            <a:off x="1097280" y="2303780"/>
            <a:ext cx="10058400" cy="31070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抓包讲解</a:t>
            </a:r>
            <a:r>
              <a:rPr lang="en-US" altLang="zh-CN">
                <a:sym typeface="+mn-ea"/>
              </a:rPr>
              <a:t>OpenFlow</a:t>
            </a:r>
            <a:r>
              <a:rPr lang="zh-CN" altLang="en-US">
                <a:sym typeface="+mn-ea"/>
              </a:rPr>
              <a:t>协议</a:t>
            </a:r>
            <a:endParaRPr lang="zh-CN" altLang="en-US"/>
          </a:p>
        </p:txBody>
      </p:sp>
      <p:pic>
        <p:nvPicPr>
          <p:cNvPr id="4" name="内容占位符 3" descr="QQ图片20160913165327"/>
          <p:cNvPicPr>
            <a:picLocks noGrp="1" noChangeAspect="1"/>
          </p:cNvPicPr>
          <p:nvPr>
            <p:ph idx="1"/>
          </p:nvPr>
        </p:nvPicPr>
        <p:blipFill>
          <a:blip r:embed="rId2"/>
          <a:stretch>
            <a:fillRect/>
          </a:stretch>
        </p:blipFill>
        <p:spPr>
          <a:xfrm>
            <a:off x="1097280" y="2983865"/>
            <a:ext cx="10058400" cy="1746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抓包讲解</a:t>
            </a:r>
            <a:r>
              <a:rPr lang="en-US" altLang="zh-CN">
                <a:sym typeface="+mn-ea"/>
              </a:rPr>
              <a:t>OpenFlow</a:t>
            </a:r>
            <a:r>
              <a:rPr lang="zh-CN" altLang="en-US">
                <a:sym typeface="+mn-ea"/>
              </a:rPr>
              <a:t>协议</a:t>
            </a:r>
            <a:endParaRPr lang="zh-CN" altLang="en-US"/>
          </a:p>
        </p:txBody>
      </p:sp>
      <p:pic>
        <p:nvPicPr>
          <p:cNvPr id="4" name="内容占位符 3" descr="QQ图片20160913165334"/>
          <p:cNvPicPr>
            <a:picLocks noGrp="1" noChangeAspect="1"/>
          </p:cNvPicPr>
          <p:nvPr>
            <p:ph idx="1"/>
          </p:nvPr>
        </p:nvPicPr>
        <p:blipFill>
          <a:blip r:embed="rId2"/>
          <a:stretch>
            <a:fillRect/>
          </a:stretch>
        </p:blipFill>
        <p:spPr>
          <a:xfrm>
            <a:off x="1620520" y="2747645"/>
            <a:ext cx="9010650" cy="22193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图片20160913165523"/>
          <p:cNvPicPr>
            <a:picLocks noGrp="1" noChangeAspect="1"/>
          </p:cNvPicPr>
          <p:nvPr>
            <p:ph idx="1"/>
          </p:nvPr>
        </p:nvPicPr>
        <p:blipFill>
          <a:blip r:embed="rId2"/>
          <a:stretch>
            <a:fillRect/>
          </a:stretch>
        </p:blipFill>
        <p:spPr>
          <a:xfrm>
            <a:off x="1823720" y="-1905"/>
            <a:ext cx="7696835" cy="68097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9</a:t>
            </a:r>
            <a:r>
              <a:rPr lang="zh-CN" altLang="zh-CN"/>
              <a:t>月</a:t>
            </a:r>
            <a:r>
              <a:rPr lang="en-US" altLang="zh-CN"/>
              <a:t>22</a:t>
            </a:r>
            <a:r>
              <a:rPr lang="zh-CN" altLang="en-US"/>
              <a:t>日</a:t>
            </a:r>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OpenFlow</a:t>
            </a:r>
            <a:r>
              <a:rPr lang="zh-CN" altLang="en-US"/>
              <a:t>的</a:t>
            </a:r>
            <a:r>
              <a:rPr lang="en-US" altLang="zh-CN"/>
              <a:t>OpenWRT</a:t>
            </a:r>
            <a:r>
              <a:rPr lang="zh-CN" altLang="en-US"/>
              <a:t>刷机部署</a:t>
            </a:r>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不购需要买控制器</a:t>
            </a:r>
            <a:endParaRPr lang="zh-CN" altLang="en-US" b="1" dirty="0"/>
          </a:p>
        </p:txBody>
      </p:sp>
      <p:sp>
        <p:nvSpPr>
          <p:cNvPr id="3" name="内容占位符 2"/>
          <p:cNvSpPr>
            <a:spLocks noGrp="1"/>
          </p:cNvSpPr>
          <p:nvPr>
            <p:ph idx="1"/>
          </p:nvPr>
        </p:nvSpPr>
        <p:spPr/>
        <p:txBody>
          <a:bodyPr/>
          <a:lstStyle/>
          <a:p>
            <a:r>
              <a:rPr lang="zh-CN" altLang="en-US" b="1" dirty="0" smtClean="0"/>
              <a:t>由于控制器选择开源的，所以不需要购买，只需要把一台电脑做成控制器。</a:t>
            </a:r>
            <a:endParaRPr lang="en-US" altLang="zh-CN" b="1" dirty="0" smtClean="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环境</a:t>
            </a:r>
          </a:p>
        </p:txBody>
      </p:sp>
      <p:sp>
        <p:nvSpPr>
          <p:cNvPr id="3" name="内容占位符 2"/>
          <p:cNvSpPr>
            <a:spLocks noGrp="1"/>
          </p:cNvSpPr>
          <p:nvPr>
            <p:ph idx="1"/>
          </p:nvPr>
        </p:nvSpPr>
        <p:spPr/>
        <p:txBody>
          <a:bodyPr/>
          <a:lstStyle/>
          <a:p>
            <a:r>
              <a:rPr lang="en-US" altLang="zh-CN"/>
              <a:t>1.Ubuntu</a:t>
            </a:r>
            <a:r>
              <a:rPr lang="zh-CN" altLang="en-US"/>
              <a:t>系统，编译</a:t>
            </a:r>
          </a:p>
          <a:p>
            <a:r>
              <a:rPr lang="en-US" altLang="zh-CN"/>
              <a:t>2.Windows</a:t>
            </a:r>
            <a:r>
              <a:rPr lang="zh-CN" altLang="en-US"/>
              <a:t>系统，刷机</a:t>
            </a:r>
          </a:p>
          <a:p>
            <a:r>
              <a:rPr lang="en-US" altLang="zh-CN"/>
              <a:t>3.</a:t>
            </a:r>
            <a:r>
              <a:rPr lang="zh-CN" altLang="en-US"/>
              <a:t>支持</a:t>
            </a:r>
            <a:r>
              <a:rPr lang="en-US" altLang="zh-CN"/>
              <a:t>OpenWRT</a:t>
            </a:r>
            <a:r>
              <a:rPr lang="zh-CN" altLang="en-US"/>
              <a:t>的路由器</a:t>
            </a:r>
          </a:p>
          <a:p>
            <a:endParaRPr lang="zh-CN" altLang="en-US"/>
          </a:p>
          <a:p>
            <a:r>
              <a:rPr lang="zh-CN" altLang="zh-CN"/>
              <a:t>可以在这个网址查看支持</a:t>
            </a:r>
            <a:r>
              <a:rPr lang="en-US" altLang="zh-CN"/>
              <a:t>OpenWRT</a:t>
            </a:r>
            <a:r>
              <a:rPr lang="zh-CN" altLang="en-US"/>
              <a:t>的路由器型号：</a:t>
            </a:r>
          </a:p>
          <a:p>
            <a:r>
              <a:rPr lang="en-US" altLang="zh-CN"/>
              <a:t>http://wiki.openwrt.org/toh/start#supported.hardware.-.router.type</a:t>
            </a:r>
          </a:p>
          <a:p>
            <a:endParaRPr lang="en-US" altLang="zh-CN"/>
          </a:p>
          <a:p>
            <a:r>
              <a:rPr lang="zh-CN" altLang="en-US"/>
              <a:t>我选用的是华为的</a:t>
            </a:r>
            <a:r>
              <a:rPr lang="en-US" altLang="zh-CN"/>
              <a:t>HG255D</a:t>
            </a:r>
            <a:r>
              <a:rPr lang="zh-CN" altLang="en-US"/>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安装依赖</a:t>
            </a:r>
          </a:p>
        </p:txBody>
      </p:sp>
      <p:sp>
        <p:nvSpPr>
          <p:cNvPr id="3" name="内容占位符 2"/>
          <p:cNvSpPr>
            <a:spLocks noGrp="1"/>
          </p:cNvSpPr>
          <p:nvPr>
            <p:ph idx="1"/>
          </p:nvPr>
        </p:nvSpPr>
        <p:spPr/>
        <p:txBody>
          <a:bodyPr/>
          <a:lstStyle/>
          <a:p>
            <a:r>
              <a:rPr lang="zh-CN" altLang="en-US"/>
              <a:t>$ sudo apt-get update</a:t>
            </a:r>
          </a:p>
          <a:p>
            <a:r>
              <a:rPr lang="zh-CN" altLang="en-US"/>
              <a:t>$ sudo apt-get install build-essential binutils flex bison autoconf gettext texinfo sharutils subversion libncurses5-dev ncurses-term zlib1g-dev gawk git-core unzip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下载源码编译</a:t>
            </a:r>
          </a:p>
        </p:txBody>
      </p:sp>
      <p:sp>
        <p:nvSpPr>
          <p:cNvPr id="3" name="内容占位符 2"/>
          <p:cNvSpPr>
            <a:spLocks noGrp="1"/>
          </p:cNvSpPr>
          <p:nvPr>
            <p:ph idx="1"/>
          </p:nvPr>
        </p:nvSpPr>
        <p:spPr/>
        <p:txBody>
          <a:bodyPr/>
          <a:lstStyle/>
          <a:p>
            <a:r>
              <a:rPr lang="en-US" altLang="zh-CN"/>
              <a:t>$ </a:t>
            </a:r>
            <a:r>
              <a:rPr lang="zh-CN" altLang="en-US"/>
              <a:t>git clone http://git.openwrt.org/12.09/openwrt.git</a:t>
            </a:r>
          </a:p>
          <a:p>
            <a:r>
              <a:rPr lang="zh-CN" altLang="en-US"/>
              <a:t>（这一步有</a:t>
            </a:r>
            <a:r>
              <a:rPr lang="en-US" altLang="zh-CN"/>
              <a:t>12.09</a:t>
            </a:r>
            <a:r>
              <a:rPr lang="zh-CN" altLang="en-US"/>
              <a:t>，</a:t>
            </a:r>
            <a:r>
              <a:rPr lang="en-US" altLang="zh-CN"/>
              <a:t>14.07</a:t>
            </a:r>
            <a:r>
              <a:rPr lang="zh-CN" altLang="en-US"/>
              <a:t>，</a:t>
            </a:r>
            <a:r>
              <a:rPr lang="en-US" altLang="zh-CN"/>
              <a:t>15.05</a:t>
            </a:r>
            <a:r>
              <a:rPr lang="zh-CN" altLang="en-US"/>
              <a:t>三个版本，</a:t>
            </a:r>
            <a:r>
              <a:rPr lang="en-US" altLang="zh-CN"/>
              <a:t>12.09</a:t>
            </a:r>
            <a:r>
              <a:rPr lang="zh-CN" altLang="en-US"/>
              <a:t>选不到</a:t>
            </a:r>
            <a:r>
              <a:rPr lang="en-US" altLang="zh-CN"/>
              <a:t>HG255D</a:t>
            </a:r>
            <a:r>
              <a:rPr lang="zh-CN" altLang="en-US"/>
              <a:t>。）</a:t>
            </a:r>
          </a:p>
          <a:p>
            <a:r>
              <a:rPr lang="en-US" altLang="zh-CN"/>
              <a:t>$ </a:t>
            </a:r>
            <a:r>
              <a:rPr lang="zh-CN" altLang="en-US"/>
              <a:t>cd openwrt</a:t>
            </a:r>
          </a:p>
          <a:p>
            <a:r>
              <a:rPr lang="en-US" altLang="zh-CN"/>
              <a:t>$ </a:t>
            </a:r>
            <a:r>
              <a:rPr lang="zh-CN" altLang="en-US"/>
              <a:t>mv feeds.conf.default feeds.conf</a:t>
            </a:r>
          </a:p>
          <a:p>
            <a:r>
              <a:rPr lang="zh-CN" altLang="en-US"/>
              <a:t>$ ./scripts/feeds update -a</a:t>
            </a:r>
          </a:p>
          <a:p>
            <a:r>
              <a:rPr lang="zh-CN" altLang="en-US"/>
              <a:t>$ ./scripts/feeds install -a</a:t>
            </a:r>
          </a:p>
          <a:p>
            <a:r>
              <a:rPr lang="zh-CN" altLang="en-US"/>
              <a:t>$ ./scripts/feeds install -a luci</a:t>
            </a:r>
          </a:p>
          <a:p>
            <a:r>
              <a:rPr lang="zh-CN" altLang="en-US"/>
              <a:t>$ ./scripts/feeds install -a luci</a:t>
            </a:r>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make menuconfig</a:t>
            </a:r>
          </a:p>
        </p:txBody>
      </p:sp>
      <p:sp>
        <p:nvSpPr>
          <p:cNvPr id="3" name="内容占位符 2"/>
          <p:cNvSpPr>
            <a:spLocks noGrp="1"/>
          </p:cNvSpPr>
          <p:nvPr>
            <p:ph idx="1"/>
          </p:nvPr>
        </p:nvSpPr>
        <p:spPr/>
        <p:txBody>
          <a:bodyPr/>
          <a:lstStyle/>
          <a:p>
            <a:r>
              <a:rPr lang="zh-CN" altLang="en-US"/>
              <a:t>对于</a:t>
            </a:r>
            <a:r>
              <a:rPr lang="en-US" altLang="zh-CN"/>
              <a:t>hg255d</a:t>
            </a:r>
            <a:r>
              <a:rPr lang="zh-CN" altLang="en-US"/>
              <a:t>，要做如下修改：</a:t>
            </a:r>
          </a:p>
          <a:p>
            <a:r>
              <a:rPr lang="zh-CN" altLang="en-US"/>
              <a:t>打开target/linux/ramips/image/目录下的Makefile文件。搜索HG255D，把下列2行前面的#去掉。</a:t>
            </a:r>
          </a:p>
          <a:p>
            <a:r>
              <a:rPr lang="zh-CN" altLang="en-US"/>
              <a:t>否则在</a:t>
            </a:r>
            <a:r>
              <a:rPr lang="en-US" altLang="zh-CN"/>
              <a:t>make menuconfig</a:t>
            </a:r>
            <a:r>
              <a:rPr lang="zh-CN" altLang="zh-CN"/>
              <a:t>的时候选不到</a:t>
            </a:r>
            <a:r>
              <a:rPr lang="en-US" altLang="zh-CN"/>
              <a:t>hg255d</a:t>
            </a:r>
            <a:r>
              <a:rPr lang="zh-CN" altLang="en-US"/>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make menuconfig</a:t>
            </a:r>
          </a:p>
        </p:txBody>
      </p:sp>
      <p:sp>
        <p:nvSpPr>
          <p:cNvPr id="3" name="内容占位符 2"/>
          <p:cNvSpPr>
            <a:spLocks noGrp="1"/>
          </p:cNvSpPr>
          <p:nvPr>
            <p:ph idx="1"/>
          </p:nvPr>
        </p:nvSpPr>
        <p:spPr/>
        <p:txBody>
          <a:bodyPr>
            <a:normAutofit/>
          </a:bodyPr>
          <a:lstStyle/>
          <a:p>
            <a:r>
              <a:rPr lang="zh-CN" altLang="en-US"/>
              <a:t>1、选择CPU型号</a:t>
            </a:r>
          </a:p>
          <a:p>
            <a:r>
              <a:rPr lang="zh-CN" altLang="en-US"/>
              <a:t>Target System—–Ralink RT288x/RT3xxx。</a:t>
            </a:r>
            <a:endParaRPr lang="en-US" altLang="zh-CN"/>
          </a:p>
          <a:p>
            <a:r>
              <a:rPr lang="zh-CN" altLang="en-US"/>
              <a:t>2、选择路由型号</a:t>
            </a:r>
          </a:p>
          <a:p>
            <a:r>
              <a:rPr lang="zh-CN" altLang="en-US"/>
              <a:t>Target Profile—-</a:t>
            </a:r>
            <a:r>
              <a:rPr lang="en-US" altLang="zh-CN"/>
              <a:t>huawei hg255d</a:t>
            </a:r>
            <a:r>
              <a:rPr lang="zh-CN" altLang="zh-CN"/>
              <a:t>。</a:t>
            </a:r>
          </a:p>
          <a:p>
            <a:r>
              <a:rPr lang="zh-CN" altLang="zh-CN"/>
              <a:t>3、添加luci</a:t>
            </a:r>
          </a:p>
          <a:p>
            <a:r>
              <a:rPr lang="zh-CN" altLang="zh-CN"/>
              <a:t>LuCI—&gt;Collections—– &lt;*&gt; luci</a:t>
            </a:r>
          </a:p>
          <a:p>
            <a:r>
              <a:rPr lang="zh-CN" altLang="zh-CN"/>
              <a:t>4、添加luci的中文语言包</a:t>
            </a:r>
          </a:p>
          <a:p>
            <a:r>
              <a:rPr lang="zh-CN" altLang="zh-CN"/>
              <a:t>LuCI—&gt;Translations—- &lt;*&gt; luci-i18n-chinese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make menuconfig</a:t>
            </a:r>
          </a:p>
        </p:txBody>
      </p:sp>
      <p:sp>
        <p:nvSpPr>
          <p:cNvPr id="3" name="内容占位符 2"/>
          <p:cNvSpPr>
            <a:spLocks noGrp="1"/>
          </p:cNvSpPr>
          <p:nvPr>
            <p:ph idx="1"/>
          </p:nvPr>
        </p:nvSpPr>
        <p:spPr/>
        <p:txBody>
          <a:bodyPr/>
          <a:lstStyle/>
          <a:p>
            <a:r>
              <a:rPr lang="zh-CN" altLang="en-US"/>
              <a:t>5、添加DDNS</a:t>
            </a:r>
          </a:p>
          <a:p>
            <a:r>
              <a:rPr lang="zh-CN" altLang="en-US"/>
              <a:t>LuCI—&gt;Applications —&gt; &lt;*&gt;luci-app-ddns</a:t>
            </a:r>
          </a:p>
          <a:p>
            <a:r>
              <a:rPr lang="zh-CN" altLang="en-US"/>
              <a:t>6、添加UTF8编码</a:t>
            </a:r>
          </a:p>
          <a:p>
            <a:r>
              <a:rPr lang="zh-CN" altLang="en-US"/>
              <a:t>Kernel modules —&gt; Native Language Support —&gt; &lt;*&gt; kmod-nls-utf8</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添加</a:t>
            </a:r>
            <a:r>
              <a:rPr lang="en-US" altLang="zh-CN"/>
              <a:t>OpenFlow</a:t>
            </a:r>
          </a:p>
        </p:txBody>
      </p:sp>
      <p:sp>
        <p:nvSpPr>
          <p:cNvPr id="3" name="内容占位符 2"/>
          <p:cNvSpPr>
            <a:spLocks noGrp="1"/>
          </p:cNvSpPr>
          <p:nvPr>
            <p:ph idx="1"/>
          </p:nvPr>
        </p:nvSpPr>
        <p:spPr/>
        <p:txBody>
          <a:bodyPr/>
          <a:lstStyle/>
          <a:p>
            <a:r>
              <a:rPr lang="zh-CN" altLang="en-US"/>
              <a:t>$ git clone https://github.com/CPqD/openflow-openwrt.git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建立软链接</a:t>
            </a:r>
          </a:p>
        </p:txBody>
      </p:sp>
      <p:sp>
        <p:nvSpPr>
          <p:cNvPr id="3" name="内容占位符 2"/>
          <p:cNvSpPr>
            <a:spLocks noGrp="1"/>
          </p:cNvSpPr>
          <p:nvPr>
            <p:ph idx="1"/>
          </p:nvPr>
        </p:nvSpPr>
        <p:spPr/>
        <p:txBody>
          <a:bodyPr/>
          <a:lstStyle/>
          <a:p>
            <a:r>
              <a:rPr lang="zh-CN" altLang="en-US"/>
              <a:t>$ cd </a:t>
            </a:r>
            <a:r>
              <a:rPr lang="en-US" altLang="zh-CN"/>
              <a:t>……</a:t>
            </a:r>
            <a:r>
              <a:rPr lang="zh-CN" altLang="en-US"/>
              <a:t>openwrt/package/</a:t>
            </a:r>
          </a:p>
          <a:p>
            <a:r>
              <a:rPr lang="zh-CN" altLang="en-US"/>
              <a:t>$ ln -s </a:t>
            </a:r>
            <a:r>
              <a:rPr lang="en-US" altLang="zh-CN"/>
              <a:t>……</a:t>
            </a:r>
            <a:r>
              <a:rPr lang="zh-CN" altLang="en-US"/>
              <a:t>openwrt/openflow-openwrt/openflow-1.3/</a:t>
            </a:r>
          </a:p>
          <a:p>
            <a:r>
              <a:rPr lang="zh-CN" altLang="en-US"/>
              <a:t>$ cd </a:t>
            </a:r>
            <a:r>
              <a:rPr lang="en-US" altLang="zh-CN"/>
              <a:t>……</a:t>
            </a:r>
            <a:r>
              <a:rPr lang="zh-CN" altLang="en-US"/>
              <a:t>openwrt/</a:t>
            </a:r>
          </a:p>
          <a:p>
            <a:r>
              <a:rPr lang="zh-CN" altLang="en-US"/>
              <a:t>$ ln -s </a:t>
            </a:r>
            <a:r>
              <a:rPr lang="en-US" altLang="zh-CN"/>
              <a:t>……</a:t>
            </a:r>
            <a:r>
              <a:rPr lang="zh-CN" altLang="en-US"/>
              <a:t>openwrt/openflow-openwrt/openflow-1.3/</a:t>
            </a:r>
            <a:r>
              <a:rPr lang="en-US" altLang="zh-CN"/>
              <a:t>files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make menuconfig</a:t>
            </a:r>
          </a:p>
        </p:txBody>
      </p:sp>
      <p:sp>
        <p:nvSpPr>
          <p:cNvPr id="3" name="内容占位符 2"/>
          <p:cNvSpPr>
            <a:spLocks noGrp="1"/>
          </p:cNvSpPr>
          <p:nvPr>
            <p:ph idx="1"/>
          </p:nvPr>
        </p:nvSpPr>
        <p:spPr/>
        <p:txBody>
          <a:bodyPr/>
          <a:lstStyle/>
          <a:p>
            <a:r>
              <a:rPr lang="zh-CN" altLang="en-US"/>
              <a:t>选择Network -&gt; openflow.......................... Open Flow 1.3 Switch Userspace Package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make</a:t>
            </a:r>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需要购买一个</a:t>
            </a:r>
            <a:r>
              <a:rPr lang="en-US" altLang="zh-CN" b="1" dirty="0" err="1" smtClean="0"/>
              <a:t>OpenFlow</a:t>
            </a:r>
            <a:r>
              <a:rPr lang="zh-CN" altLang="en-US" b="1" dirty="0" smtClean="0"/>
              <a:t>交换机</a:t>
            </a:r>
            <a:endParaRPr lang="zh-CN" altLang="en-US" b="1" dirty="0"/>
          </a:p>
        </p:txBody>
      </p:sp>
      <p:sp>
        <p:nvSpPr>
          <p:cNvPr id="3" name="内容占位符 2"/>
          <p:cNvSpPr>
            <a:spLocks noGrp="1"/>
          </p:cNvSpPr>
          <p:nvPr>
            <p:ph idx="1"/>
          </p:nvPr>
        </p:nvSpPr>
        <p:spPr/>
        <p:txBody>
          <a:bodyPr/>
          <a:lstStyle/>
          <a:p>
            <a:r>
              <a:rPr lang="zh-CN" altLang="en-US" b="1" dirty="0" smtClean="0"/>
              <a:t>形号</a:t>
            </a:r>
            <a:r>
              <a:rPr lang="en-US" altLang="zh-CN" b="1" dirty="0" smtClean="0"/>
              <a:t>Pica8 3297</a:t>
            </a:r>
            <a:r>
              <a:rPr lang="zh-CN" altLang="en-US" b="1" dirty="0" smtClean="0"/>
              <a:t>。</a:t>
            </a:r>
            <a:endParaRPr lang="en-US" altLang="zh-CN" b="1" dirty="0" smtClean="0"/>
          </a:p>
          <a:p>
            <a:r>
              <a:rPr lang="zh-CN" altLang="en-US" b="1" dirty="0" smtClean="0"/>
              <a:t>支持</a:t>
            </a:r>
            <a:r>
              <a:rPr lang="en-US" altLang="zh-CN" b="1" dirty="0" err="1" smtClean="0"/>
              <a:t>OpenFlow</a:t>
            </a:r>
            <a:r>
              <a:rPr lang="zh-CN" altLang="en-US" b="1" dirty="0" smtClean="0"/>
              <a:t>协议，有</a:t>
            </a:r>
            <a:r>
              <a:rPr lang="en-US" altLang="zh-CN" b="1" dirty="0" smtClean="0"/>
              <a:t>48</a:t>
            </a:r>
            <a:r>
              <a:rPr lang="zh-CN" altLang="en-US" b="1" dirty="0" smtClean="0"/>
              <a:t>个以太网接口，实验室基本够用。</a:t>
            </a:r>
            <a:endParaRPr lang="en-US" altLang="zh-CN" b="1" dirty="0" smtClean="0"/>
          </a:p>
          <a:p>
            <a:r>
              <a:rPr lang="zh-CN" altLang="en-US" b="1" dirty="0" smtClean="0"/>
              <a:t>价格</a:t>
            </a:r>
            <a:r>
              <a:rPr lang="en-US" altLang="zh-CN" b="1" dirty="0" smtClean="0"/>
              <a:t>35000</a:t>
            </a:r>
            <a:r>
              <a:rPr lang="zh-CN" altLang="en-US" b="1" dirty="0" smtClean="0"/>
              <a:t>元、</a:t>
            </a:r>
            <a:r>
              <a:rPr lang="en-US" altLang="zh-CN" b="1" dirty="0" smtClean="0"/>
              <a:t>36000</a:t>
            </a:r>
            <a:r>
              <a:rPr lang="zh-CN" altLang="en-US" b="1" dirty="0" smtClean="0"/>
              <a:t>元左右。</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编译完成后，会在 /openwrt/bin/目录下产生多个 binary 文件</a:t>
            </a:r>
          </a:p>
          <a:p>
            <a:r>
              <a:rPr lang="zh-CN" altLang="en-US"/>
              <a:t>找到*sysupgrade.bin文件进行刷机。</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刷机</a:t>
            </a:r>
          </a:p>
        </p:txBody>
      </p:sp>
      <p:sp>
        <p:nvSpPr>
          <p:cNvPr id="3" name="内容占位符 2"/>
          <p:cNvSpPr>
            <a:spLocks noGrp="1"/>
          </p:cNvSpPr>
          <p:nvPr>
            <p:ph idx="1"/>
          </p:nvPr>
        </p:nvSpPr>
        <p:spPr/>
        <p:txBody>
          <a:bodyPr/>
          <a:lstStyle/>
          <a:p>
            <a:r>
              <a:rPr lang="zh-CN" altLang="en-US"/>
              <a:t>在</a:t>
            </a:r>
            <a:r>
              <a:rPr lang="en-US" altLang="zh-CN"/>
              <a:t>Windows</a:t>
            </a:r>
            <a:r>
              <a:rPr lang="zh-CN" altLang="en-US"/>
              <a:t>下进行。</a:t>
            </a:r>
          </a:p>
          <a:p>
            <a:r>
              <a:rPr lang="en-US" altLang="zh-CN"/>
              <a:t>1. </a:t>
            </a:r>
            <a:r>
              <a:rPr lang="zh-CN" altLang="en-US"/>
              <a:t>准备固件1102-0x20000_hg255d-squashfs-tftp.checksum2.bin，以及刚才生成的</a:t>
            </a:r>
            <a:r>
              <a:rPr lang="zh-CN" altLang="en-US">
                <a:sym typeface="+mn-ea"/>
              </a:rPr>
              <a:t>*sysupgrade.bin。</a:t>
            </a:r>
            <a:endParaRPr lang="zh-CN" altLang="en-US"/>
          </a:p>
          <a:p>
            <a:r>
              <a:rPr lang="en-US" altLang="zh-CN"/>
              <a:t>2. </a:t>
            </a:r>
            <a:r>
              <a:rPr lang="zh-CN" altLang="en-US"/>
              <a:t>用网线连接电脑和</a:t>
            </a:r>
            <a:r>
              <a:rPr lang="en-US" altLang="zh-CN"/>
              <a:t>HG255D</a:t>
            </a:r>
            <a:r>
              <a:rPr lang="zh-CN" altLang="en-US"/>
              <a:t>的</a:t>
            </a:r>
            <a:r>
              <a:rPr lang="en-US" altLang="zh-CN"/>
              <a:t>lan</a:t>
            </a:r>
            <a:r>
              <a:rPr lang="zh-CN" altLang="en-US"/>
              <a:t>口，设置固定</a:t>
            </a:r>
            <a:r>
              <a:rPr lang="en-US" altLang="zh-CN"/>
              <a:t>IP:192.168.1.2</a:t>
            </a:r>
            <a:r>
              <a:rPr lang="zh-CN" altLang="en-US"/>
              <a:t>，子网掩码：</a:t>
            </a:r>
            <a:r>
              <a:rPr lang="en-US" altLang="zh-CN"/>
              <a:t>255.255.255.0</a:t>
            </a:r>
          </a:p>
          <a:p>
            <a:r>
              <a:rPr lang="en-US" altLang="zh-CN"/>
              <a:t>3. 打开IE并在地址栏输入http://192.168.1.1/upload.html</a:t>
            </a:r>
          </a:p>
          <a:p>
            <a:r>
              <a:rPr lang="en-US" altLang="zh-CN"/>
              <a:t>4. 用牙签顶住HG255D</a:t>
            </a:r>
            <a:r>
              <a:rPr lang="zh-CN" altLang="en-US"/>
              <a:t>的</a:t>
            </a:r>
            <a:r>
              <a:rPr lang="en-US" altLang="zh-CN"/>
              <a:t>reset键后打开电源，开机后一直保持按住reset键。</a:t>
            </a:r>
          </a:p>
          <a:p>
            <a:r>
              <a:rPr lang="en-US" altLang="zh-CN"/>
              <a:t>5. 回到IE按回车，再以每秒一次的速度刷新网页直到出现升级页面，就会出现刷机画面，这时候可以松开reset键。</a:t>
            </a:r>
          </a:p>
          <a:p>
            <a:r>
              <a:rPr lang="en-US" altLang="zh-CN"/>
              <a:t>6. 出</a:t>
            </a:r>
            <a:r>
              <a:rPr lang="zh-CN" altLang="en-US"/>
              <a:t>现刷机</a:t>
            </a:r>
            <a:r>
              <a:rPr lang="en-US" altLang="zh-CN"/>
              <a:t>画面</a:t>
            </a:r>
            <a:r>
              <a:rPr lang="zh-CN" altLang="en-US"/>
              <a:t>后</a:t>
            </a:r>
            <a:r>
              <a:rPr lang="en-US" altLang="zh-CN"/>
              <a:t>，马上上传1102-0x20000_hg255d-squashfs-tftp.checksum2.bin，快速按Update software。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刷机</a:t>
            </a:r>
            <a:endParaRPr lang="zh-CN" altLang="en-US"/>
          </a:p>
        </p:txBody>
      </p:sp>
      <p:sp>
        <p:nvSpPr>
          <p:cNvPr id="3" name="内容占位符 2"/>
          <p:cNvSpPr>
            <a:spLocks noGrp="1"/>
          </p:cNvSpPr>
          <p:nvPr>
            <p:ph idx="1"/>
          </p:nvPr>
        </p:nvSpPr>
        <p:spPr/>
        <p:txBody>
          <a:bodyPr/>
          <a:lstStyle/>
          <a:p>
            <a:r>
              <a:rPr lang="en-US" altLang="zh-CN"/>
              <a:t>7. 一开始进入刷机模式，路由器有五六个灯是亮的，等它自动刷好，会自动重启，这是电源灯一闪一闪，最后只有两三个灯亮，就可以确定刷机完成了</a:t>
            </a:r>
            <a:r>
              <a:rPr lang="zh-CN" altLang="en-US"/>
              <a:t>。</a:t>
            </a:r>
          </a:p>
          <a:p>
            <a:r>
              <a:rPr lang="en-US" altLang="zh-CN"/>
              <a:t>8. 输入192.168.1.1进入管理页，账号root，密码admin，在“备份|刷机”界面中选择</a:t>
            </a:r>
            <a:r>
              <a:rPr lang="zh-CN" altLang="en-US"/>
              <a:t>刚才生成的</a:t>
            </a:r>
            <a:r>
              <a:rPr lang="zh-CN" altLang="en-US">
                <a:sym typeface="+mn-ea"/>
              </a:rPr>
              <a:t>*sysupgrade.bin</a:t>
            </a:r>
            <a:r>
              <a:rPr lang="en-US" altLang="zh-CN"/>
              <a:t>固件再次刷机。</a:t>
            </a:r>
          </a:p>
          <a:p>
            <a:r>
              <a:rPr lang="en-US" altLang="zh-CN"/>
              <a:t>9. 大概等四五分钟，这期间两三个灯常亮，刷完后会自动重启，电源灯会一闪一闪，之后常亮重启完，再次进入输入192.168.1.1进入管理页，账号root，密码admin，可以设置了</a:t>
            </a:r>
            <a:r>
              <a:rPr lang="zh-CN" altLang="en-US"/>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SDN</a:t>
            </a:r>
            <a:r>
              <a:rPr lang="zh-CN" altLang="en-US" dirty="0" smtClean="0"/>
              <a:t>与传统网络</a:t>
            </a:r>
            <a:r>
              <a:rPr lang="en-US" altLang="zh-CN" dirty="0" smtClean="0"/>
              <a:t/>
            </a:r>
            <a:br>
              <a:rPr lang="en-US" altLang="zh-CN" dirty="0" smtClean="0"/>
            </a:br>
            <a:r>
              <a:rPr lang="zh-CN" altLang="en-US" dirty="0" smtClean="0"/>
              <a:t>的未来</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SDN</a:t>
            </a:r>
            <a:r>
              <a:rPr lang="zh-CN" altLang="en-US" dirty="0" smtClean="0"/>
              <a:t>现在面临的一些问题</a:t>
            </a:r>
            <a:endParaRPr lang="zh-CN" altLang="en-US" dirty="0"/>
          </a:p>
        </p:txBody>
      </p:sp>
      <p:sp>
        <p:nvSpPr>
          <p:cNvPr id="3" name="内容占位符 2"/>
          <p:cNvSpPr>
            <a:spLocks noGrp="1"/>
          </p:cNvSpPr>
          <p:nvPr>
            <p:ph idx="1"/>
          </p:nvPr>
        </p:nvSpPr>
        <p:spPr/>
        <p:txBody>
          <a:bodyPr/>
          <a:lstStyle/>
          <a:p>
            <a:r>
              <a:rPr lang="zh-CN" altLang="en-US" b="1" dirty="0" smtClean="0"/>
              <a:t>网络设备</a:t>
            </a:r>
            <a:r>
              <a:rPr lang="en-US" altLang="zh-CN" b="1" dirty="0" smtClean="0"/>
              <a:t>:</a:t>
            </a:r>
            <a:r>
              <a:rPr lang="zh-CN" altLang="en-US" dirty="0" smtClean="0"/>
              <a:t>网络</a:t>
            </a:r>
            <a:r>
              <a:rPr lang="zh-CN" altLang="en-US" dirty="0"/>
              <a:t>设备的芯片支持的流表数量很有限，报文匹配和动作都不够灵活，无法支持多级的流表</a:t>
            </a:r>
            <a:r>
              <a:rPr lang="zh-CN" altLang="en-US" dirty="0" smtClean="0"/>
              <a:t>等等</a:t>
            </a:r>
            <a:endParaRPr lang="en-US" altLang="zh-CN" dirty="0" smtClean="0"/>
          </a:p>
          <a:p>
            <a:r>
              <a:rPr lang="zh-CN" altLang="en-US" b="1" dirty="0"/>
              <a:t>安全</a:t>
            </a:r>
            <a:r>
              <a:rPr lang="zh-CN" altLang="en-US" b="1" dirty="0" smtClean="0"/>
              <a:t>问题</a:t>
            </a:r>
            <a:r>
              <a:rPr lang="en-US" altLang="zh-CN" b="1" dirty="0" smtClean="0"/>
              <a:t>:</a:t>
            </a:r>
            <a:r>
              <a:rPr lang="zh-CN" altLang="en-US" dirty="0" smtClean="0"/>
              <a:t>控制器</a:t>
            </a:r>
            <a:endParaRPr lang="en-US" altLang="zh-CN" dirty="0" smtClean="0"/>
          </a:p>
          <a:p>
            <a:r>
              <a:rPr lang="zh-CN" altLang="en-US" b="1" dirty="0"/>
              <a:t>协议不成熟</a:t>
            </a:r>
            <a:r>
              <a:rPr lang="zh-CN" altLang="en-US" dirty="0"/>
              <a:t>：</a:t>
            </a:r>
            <a:r>
              <a:rPr lang="en-US" altLang="zh-CN" dirty="0" err="1"/>
              <a:t>Openlow</a:t>
            </a:r>
            <a:r>
              <a:rPr lang="zh-CN" altLang="en-US" dirty="0"/>
              <a:t>协议还处于发展初期。不过，正如我们的研发成果呈现的，现有的</a:t>
            </a:r>
            <a:r>
              <a:rPr lang="en-US" altLang="zh-CN" dirty="0" err="1"/>
              <a:t>Openflow</a:t>
            </a:r>
            <a:r>
              <a:rPr lang="zh-CN" altLang="en-US" dirty="0"/>
              <a:t>协议已经足够支撑很多网络应用的开发了。</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但这些并不是关键的问题</a:t>
            </a:r>
            <a:endParaRPr lang="zh-CN" altLang="en-US" dirty="0"/>
          </a:p>
        </p:txBody>
      </p:sp>
      <p:sp>
        <p:nvSpPr>
          <p:cNvPr id="3" name="内容占位符 2"/>
          <p:cNvSpPr>
            <a:spLocks noGrp="1"/>
          </p:cNvSpPr>
          <p:nvPr>
            <p:ph idx="1"/>
          </p:nvPr>
        </p:nvSpPr>
        <p:spPr>
          <a:xfrm>
            <a:off x="838200" y="1825625"/>
            <a:ext cx="10515600" cy="5351030"/>
          </a:xfrm>
        </p:spPr>
        <p:txBody>
          <a:bodyPr>
            <a:normAutofit/>
          </a:bodyPr>
          <a:lstStyle/>
          <a:p>
            <a:r>
              <a:rPr lang="zh-CN" altLang="en-US" dirty="0"/>
              <a:t>关于</a:t>
            </a:r>
            <a:r>
              <a:rPr lang="en-US" altLang="zh-CN" dirty="0"/>
              <a:t>SDN</a:t>
            </a:r>
            <a:r>
              <a:rPr lang="zh-CN" altLang="en-US" dirty="0"/>
              <a:t>的不完美和问题可以列出一大堆，这也是各种网络技术研讨会议、论坛激烈讨论的议题，理论派、实战派、应用派等各方面的人士纷纷抛出各种见解，让这个市场异常热闹。如果说</a:t>
            </a:r>
            <a:r>
              <a:rPr lang="en-US" altLang="zh-CN" dirty="0"/>
              <a:t>SDN</a:t>
            </a:r>
            <a:r>
              <a:rPr lang="zh-CN" altLang="en-US" dirty="0"/>
              <a:t>搭建的是一个全新的网络大舞台，那么各种各色的人物都开始在这个舞台上尽力地表演着，舞台上节目越来越多，也越来越精彩，都想成为台下观看节目的数据中心用户心中最欢迎的人物和作品。正是因为</a:t>
            </a:r>
            <a:r>
              <a:rPr lang="en-US" altLang="zh-CN" dirty="0"/>
              <a:t>SDN</a:t>
            </a:r>
            <a:r>
              <a:rPr lang="zh-CN" altLang="en-US" dirty="0"/>
              <a:t>有很多的不足，才会有这么多的议论，最终必将逐渐形成业界统一的标准，而现在正在这个变化的过程中</a:t>
            </a:r>
            <a:r>
              <a:rPr lang="zh-CN" altLang="en-US" dirty="0" smtClean="0"/>
              <a:t>。早在三十年前，网络协议也不是只有以太网协议，</a:t>
            </a:r>
            <a:r>
              <a:rPr lang="en-US" altLang="zh-CN" dirty="0" smtClean="0"/>
              <a:t>IBM</a:t>
            </a:r>
            <a:r>
              <a:rPr lang="zh-CN" altLang="en-US" dirty="0" smtClean="0"/>
              <a:t>，</a:t>
            </a:r>
            <a:r>
              <a:rPr lang="en-US" altLang="zh-CN" dirty="0" smtClean="0"/>
              <a:t>Apple</a:t>
            </a:r>
            <a:r>
              <a:rPr lang="zh-CN" altLang="en-US" dirty="0" smtClean="0"/>
              <a:t>都曾提出过自己的网络协议，但是在发展的过程中，逐渐由</a:t>
            </a:r>
            <a:r>
              <a:rPr lang="en-US" altLang="zh-CN" dirty="0" smtClean="0"/>
              <a:t>3com</a:t>
            </a:r>
            <a:r>
              <a:rPr lang="zh-CN" altLang="en-US" dirty="0" smtClean="0"/>
              <a:t>提出的</a:t>
            </a:r>
            <a:r>
              <a:rPr lang="en-US" altLang="zh-CN" dirty="0" smtClean="0"/>
              <a:t>Ethernet</a:t>
            </a:r>
            <a:r>
              <a:rPr lang="zh-CN" altLang="en-US" dirty="0" smtClean="0"/>
              <a:t>得到了用户的青睐，以至于今天发展成为唯一的局域网技术，</a:t>
            </a:r>
            <a:r>
              <a:rPr lang="en-US" altLang="zh-CN" dirty="0" smtClean="0"/>
              <a:t>SDN</a:t>
            </a:r>
            <a:r>
              <a:rPr lang="zh-CN" altLang="en-US" dirty="0"/>
              <a:t>也正在经历着这个蜕变的过程</a:t>
            </a:r>
            <a:r>
              <a:rPr lang="zh-CN" altLang="en-US" dirty="0" smtClean="0"/>
              <a:t>。</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SDN</a:t>
            </a:r>
            <a:r>
              <a:rPr lang="zh-CN" altLang="en-US" b="1" dirty="0" smtClean="0"/>
              <a:t>的应用</a:t>
            </a:r>
            <a:r>
              <a:rPr lang="zh-CN" altLang="en-US" b="1" dirty="0"/>
              <a:t>场景</a:t>
            </a:r>
            <a:endParaRPr lang="zh-CN" altLang="en-US" dirty="0"/>
          </a:p>
        </p:txBody>
      </p:sp>
      <p:sp>
        <p:nvSpPr>
          <p:cNvPr id="3" name="内容占位符 2"/>
          <p:cNvSpPr>
            <a:spLocks noGrp="1"/>
          </p:cNvSpPr>
          <p:nvPr>
            <p:ph idx="1"/>
          </p:nvPr>
        </p:nvSpPr>
        <p:spPr/>
        <p:txBody>
          <a:bodyPr/>
          <a:lstStyle/>
          <a:p>
            <a:r>
              <a:rPr lang="zh-CN" altLang="en-US" dirty="0" smtClean="0"/>
              <a:t>数据中心网络</a:t>
            </a:r>
            <a:endParaRPr lang="en-US" altLang="zh-CN" dirty="0" smtClean="0"/>
          </a:p>
          <a:p>
            <a:r>
              <a:rPr lang="zh-CN" altLang="en-US" dirty="0" smtClean="0"/>
              <a:t>政企网络</a:t>
            </a:r>
            <a:endParaRPr lang="en-US" altLang="zh-CN" dirty="0" smtClean="0"/>
          </a:p>
          <a:p>
            <a:r>
              <a:rPr lang="zh-CN" altLang="en-US" dirty="0"/>
              <a:t>运营</a:t>
            </a:r>
            <a:r>
              <a:rPr lang="zh-CN" altLang="en-US" dirty="0" smtClean="0"/>
              <a:t>商网络</a:t>
            </a:r>
            <a:endParaRPr lang="en-US" altLang="zh-CN" dirty="0" smtClean="0"/>
          </a:p>
          <a:p>
            <a:r>
              <a:rPr lang="zh-CN" altLang="en-US" dirty="0" smtClean="0"/>
              <a:t>个人、家庭？</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SDN </a:t>
            </a:r>
            <a:r>
              <a:rPr lang="zh-CN" altLang="zh-CN" dirty="0"/>
              <a:t>对用户的技术能力和创新意识要求比较高有一定关系。 传统的用户可能愿意等待厂商把一切都做好了，没有意识到未来的网络其实就应该是用户自己来定义和实现（这个转变如同从软件的使用者转变到软件的编程者）。 </a:t>
            </a:r>
            <a:endParaRPr lang="en-US" altLang="zh-CN" dirty="0"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smtClean="0"/>
              <a:t>现在很多厂商已经开始技术转型，把设备和网络开放给用户来控制；但用户是否做好了技术转型的心理和技术准备</a:t>
            </a:r>
            <a:r>
              <a:rPr lang="en-US" altLang="zh-CN" dirty="0" smtClean="0"/>
              <a:t> </a:t>
            </a:r>
            <a:r>
              <a:rPr lang="zh-CN" altLang="zh-CN" dirty="0" smtClean="0"/>
              <a:t>有较高技术开发能力和创新意识的公司 （如</a:t>
            </a:r>
            <a:r>
              <a:rPr lang="en-US" altLang="zh-CN" dirty="0" smtClean="0"/>
              <a:t>Google </a:t>
            </a:r>
            <a:r>
              <a:rPr lang="zh-CN" altLang="zh-CN" dirty="0" smtClean="0"/>
              <a:t>和微软这类创新意识很强的互联网公司以及具有开发能力的各类网络用户，特别是行业专网和大型企业网的用户），将是</a:t>
            </a:r>
            <a:r>
              <a:rPr lang="en-US" altLang="zh-CN" dirty="0" smtClean="0"/>
              <a:t> SDN </a:t>
            </a:r>
            <a:r>
              <a:rPr lang="zh-CN" altLang="zh-CN" dirty="0" smtClean="0"/>
              <a:t>新技术的最先的使用者。</a:t>
            </a:r>
            <a:endParaRPr lang="en-US" altLang="zh-CN" dirty="0" smtClean="0"/>
          </a:p>
          <a:p>
            <a:r>
              <a:rPr lang="zh-CN" altLang="zh-CN" dirty="0" smtClean="0"/>
              <a:t> 然后随着用户获得收益出现了更多普通用户的需求，会逐渐形成一个新的产业链，即出现提供</a:t>
            </a:r>
            <a:r>
              <a:rPr lang="en-US" altLang="zh-CN" dirty="0" smtClean="0"/>
              <a:t> SDN </a:t>
            </a:r>
            <a:r>
              <a:rPr lang="zh-CN" altLang="zh-CN" dirty="0" smtClean="0"/>
              <a:t>专项服务（例如配套的软件、工具和接口，应用设计，技术服务等）的新型企业， 帮助那些尚不具备自主创新能力的普通用户来应用</a:t>
            </a:r>
            <a:r>
              <a:rPr lang="en-US" altLang="zh-CN" dirty="0" smtClean="0"/>
              <a:t>SDN </a:t>
            </a:r>
            <a:r>
              <a:rPr lang="zh-CN" altLang="zh-CN" dirty="0" smtClean="0"/>
              <a:t>。 当然，出现这个新的产业链需要较长的时期</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我们要正确地认识</a:t>
            </a:r>
            <a:r>
              <a:rPr lang="en-US" altLang="zh-CN" dirty="0"/>
              <a:t>SDN</a:t>
            </a:r>
            <a:r>
              <a:rPr lang="zh-CN" altLang="en-US" dirty="0"/>
              <a:t>，善于发现</a:t>
            </a:r>
            <a:r>
              <a:rPr lang="en-US" altLang="zh-CN" dirty="0"/>
              <a:t>SDN</a:t>
            </a:r>
            <a:r>
              <a:rPr lang="zh-CN" altLang="en-US" dirty="0"/>
              <a:t>的缺陷之美。同时要冷静头脑，不要过高估计</a:t>
            </a:r>
            <a:r>
              <a:rPr lang="en-US" altLang="zh-CN" dirty="0"/>
              <a:t>SDN</a:t>
            </a:r>
            <a:r>
              <a:rPr lang="zh-CN" altLang="en-US" dirty="0"/>
              <a:t>的能力。短期看，</a:t>
            </a:r>
            <a:r>
              <a:rPr lang="en-US" altLang="zh-CN" dirty="0"/>
              <a:t>SDN</a:t>
            </a:r>
            <a:r>
              <a:rPr lang="zh-CN" altLang="en-US" dirty="0"/>
              <a:t>技术不会取代传统网络，甚至看不到它有占据垄断地位的可能，但是它肯定会是现有网络的一个强力补充</a:t>
            </a:r>
            <a:r>
              <a:rPr lang="zh-CN" altLang="en-US" dirty="0" smtClean="0"/>
              <a:t>。而在未来，像数据中心等大型网络会被</a:t>
            </a:r>
            <a:r>
              <a:rPr lang="en-US" altLang="zh-CN" dirty="0" smtClean="0"/>
              <a:t>SDN</a:t>
            </a:r>
            <a:r>
              <a:rPr lang="zh-CN" altLang="en-US" dirty="0" smtClean="0"/>
              <a:t>取代，但是对于小型网络（特别是家庭网络），用户是否选择</a:t>
            </a:r>
            <a:r>
              <a:rPr lang="en-US" altLang="zh-CN" dirty="0" smtClean="0"/>
              <a:t>SDN</a:t>
            </a:r>
            <a:r>
              <a:rPr lang="zh-CN" altLang="en-US" dirty="0" smtClean="0"/>
              <a:t>还尚未可知。</a:t>
            </a:r>
            <a:endParaRPr lang="en-US" altLang="zh-CN" dirty="0" smtClean="0"/>
          </a:p>
          <a:p>
            <a:r>
              <a:rPr lang="zh-CN" altLang="en-US" dirty="0" smtClean="0"/>
              <a:t>综上所述，我的观点是，在未来，</a:t>
            </a:r>
            <a:r>
              <a:rPr lang="en-US" altLang="zh-CN" dirty="0" smtClean="0"/>
              <a:t>SDN</a:t>
            </a:r>
            <a:r>
              <a:rPr lang="zh-CN" altLang="en-US" dirty="0" smtClean="0"/>
              <a:t>和传统网络是并存。</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购买清单</a:t>
            </a:r>
            <a:endParaRPr lang="zh-CN" altLang="en-US" dirty="0"/>
          </a:p>
        </p:txBody>
      </p:sp>
      <p:sp>
        <p:nvSpPr>
          <p:cNvPr id="3" name="内容占位符 2"/>
          <p:cNvSpPr>
            <a:spLocks noGrp="1"/>
          </p:cNvSpPr>
          <p:nvPr>
            <p:ph idx="1"/>
          </p:nvPr>
        </p:nvSpPr>
        <p:spPr/>
        <p:txBody>
          <a:bodyPr/>
          <a:lstStyle/>
          <a:p>
            <a:r>
              <a:rPr lang="en-US" altLang="zh-CN" dirty="0" smtClean="0"/>
              <a:t>1.</a:t>
            </a:r>
            <a:r>
              <a:rPr lang="en-US" altLang="zh-CN" b="1" dirty="0"/>
              <a:t> Pica8 </a:t>
            </a:r>
            <a:r>
              <a:rPr lang="en-US" altLang="zh-CN" b="1" dirty="0" smtClean="0"/>
              <a:t>3297</a:t>
            </a:r>
            <a:r>
              <a:rPr lang="zh-CN" altLang="en-US" b="1" dirty="0" smtClean="0"/>
              <a:t>交换机，价格</a:t>
            </a:r>
            <a:r>
              <a:rPr lang="en-US" altLang="zh-CN" b="1" dirty="0" smtClean="0"/>
              <a:t>35000</a:t>
            </a:r>
            <a:r>
              <a:rPr lang="zh-CN" altLang="en-US" b="1" dirty="0" smtClean="0"/>
              <a:t>元、</a:t>
            </a:r>
            <a:r>
              <a:rPr lang="en-US" altLang="zh-CN" b="1" dirty="0" smtClean="0"/>
              <a:t>36000</a:t>
            </a:r>
            <a:r>
              <a:rPr lang="zh-CN" altLang="en-US" b="1" dirty="0" smtClean="0"/>
              <a:t>元左右。</a:t>
            </a:r>
            <a:endParaRPr lang="en-US" altLang="zh-CN" b="1" dirty="0" smtClean="0"/>
          </a:p>
          <a:p>
            <a:endParaRPr lang="en-US" altLang="zh-CN" b="1" dirty="0"/>
          </a:p>
          <a:p>
            <a:r>
              <a:rPr lang="zh-CN" altLang="en-US" b="1" dirty="0" smtClean="0"/>
              <a:t>总价格</a:t>
            </a:r>
            <a:r>
              <a:rPr lang="en-US" altLang="zh-CN" b="1" dirty="0" smtClean="0"/>
              <a:t>35000</a:t>
            </a:r>
            <a:r>
              <a:rPr lang="zh-CN" altLang="en-US" b="1" dirty="0" smtClean="0"/>
              <a:t>元、</a:t>
            </a:r>
            <a:r>
              <a:rPr lang="en-US" altLang="zh-CN" b="1" dirty="0" smtClean="0"/>
              <a:t>36000</a:t>
            </a:r>
            <a:r>
              <a:rPr lang="zh-CN" altLang="en-US" b="1" dirty="0" smtClean="0"/>
              <a:t>元左右</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a:t>
            </a:r>
            <a:r>
              <a:rPr lang="zh-CN" altLang="en-US" dirty="0" smtClean="0"/>
              <a:t>月</a:t>
            </a:r>
            <a:r>
              <a:rPr lang="en-US" altLang="zh-CN" dirty="0" smtClean="0"/>
              <a:t>30</a:t>
            </a:r>
            <a:r>
              <a:rPr lang="zh-CN" altLang="en-US" dirty="0" smtClean="0"/>
              <a:t>日</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743865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编译带有</a:t>
            </a:r>
            <a:r>
              <a:rPr lang="en-US" altLang="zh-CN" dirty="0" err="1" smtClean="0"/>
              <a:t>OpenFlow</a:t>
            </a:r>
            <a:r>
              <a:rPr lang="zh-CN" altLang="en-US" dirty="0" smtClean="0"/>
              <a:t>的</a:t>
            </a:r>
            <a:r>
              <a:rPr lang="en-US" altLang="zh-CN" dirty="0" err="1" smtClean="0"/>
              <a:t>OpenWRT</a:t>
            </a:r>
            <a:r>
              <a:rPr lang="zh-CN" altLang="en-US" dirty="0" smtClean="0"/>
              <a:t>并刷入华为</a:t>
            </a:r>
            <a:r>
              <a:rPr lang="en-US" altLang="zh-CN" dirty="0" smtClean="0"/>
              <a:t>HG255D</a:t>
            </a:r>
            <a:endParaRPr lang="zh-CN" altLang="en-US" dirty="0"/>
          </a:p>
        </p:txBody>
      </p:sp>
      <p:sp>
        <p:nvSpPr>
          <p:cNvPr id="3" name="内容占位符 2"/>
          <p:cNvSpPr>
            <a:spLocks noGrp="1"/>
          </p:cNvSpPr>
          <p:nvPr>
            <p:ph idx="1"/>
          </p:nvPr>
        </p:nvSpPr>
        <p:spPr/>
        <p:txBody>
          <a:bodyPr/>
          <a:lstStyle/>
          <a:p>
            <a:r>
              <a:rPr lang="en-US" altLang="zh-CN" dirty="0" smtClean="0"/>
              <a:t>1. </a:t>
            </a:r>
            <a:r>
              <a:rPr lang="zh-CN" altLang="en-US" dirty="0" smtClean="0"/>
              <a:t>安装依赖</a:t>
            </a:r>
            <a:endParaRPr lang="en-US" altLang="zh-CN"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517" y="2439789"/>
            <a:ext cx="6486525" cy="57245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517" y="3012242"/>
            <a:ext cx="6886575" cy="594055"/>
          </a:xfrm>
          <a:prstGeom prst="rect">
            <a:avLst/>
          </a:prstGeom>
        </p:spPr>
      </p:pic>
    </p:spTree>
    <p:extLst>
      <p:ext uri="{BB962C8B-B14F-4D97-AF65-F5344CB8AC3E}">
        <p14:creationId xmlns:p14="http://schemas.microsoft.com/office/powerpoint/2010/main" val="1631244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2. </a:t>
            </a:r>
            <a:r>
              <a:rPr lang="zh-CN" altLang="en-US" dirty="0" smtClean="0"/>
              <a:t>下载</a:t>
            </a:r>
            <a:r>
              <a:rPr lang="en-US" altLang="zh-CN" dirty="0" err="1" smtClean="0"/>
              <a:t>OpenWRT</a:t>
            </a:r>
            <a:r>
              <a:rPr lang="zh-CN" altLang="en-US" dirty="0" smtClean="0"/>
              <a:t>版本为</a:t>
            </a:r>
            <a:r>
              <a:rPr lang="en-US" altLang="zh-CN" dirty="0" smtClean="0"/>
              <a:t>15.05</a:t>
            </a:r>
            <a:r>
              <a:rPr lang="zh-CN" altLang="en-US" dirty="0" smtClean="0"/>
              <a:t>的源码，并安装一些模块</a:t>
            </a:r>
            <a:endParaRPr lang="en-US" altLang="zh-CN"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693" y="2371556"/>
            <a:ext cx="6791325" cy="20002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693" y="2600304"/>
            <a:ext cx="6238875" cy="5238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693" y="3097403"/>
            <a:ext cx="6315075" cy="1905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693" y="3275736"/>
            <a:ext cx="6381750" cy="171450"/>
          </a:xfrm>
          <a:prstGeom prst="rect">
            <a:avLst/>
          </a:prstGeom>
        </p:spPr>
      </p:pic>
    </p:spTree>
    <p:extLst>
      <p:ext uri="{BB962C8B-B14F-4D97-AF65-F5344CB8AC3E}">
        <p14:creationId xmlns:p14="http://schemas.microsoft.com/office/powerpoint/2010/main" val="2835074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3. </a:t>
            </a:r>
            <a:r>
              <a:rPr lang="zh-CN" altLang="en-US" dirty="0" smtClean="0"/>
              <a:t>找到</a:t>
            </a:r>
            <a:r>
              <a:rPr lang="en-US" altLang="zh-CN" dirty="0" smtClean="0"/>
              <a:t>target/</a:t>
            </a:r>
            <a:r>
              <a:rPr lang="en-US" altLang="zh-CN" dirty="0" err="1" smtClean="0"/>
              <a:t>linux</a:t>
            </a:r>
            <a:r>
              <a:rPr lang="en-US" altLang="zh-CN" dirty="0" smtClean="0"/>
              <a:t>/</a:t>
            </a:r>
            <a:r>
              <a:rPr lang="en-US" altLang="zh-CN" dirty="0" err="1" smtClean="0"/>
              <a:t>ramips</a:t>
            </a:r>
            <a:r>
              <a:rPr lang="en-US" altLang="zh-CN" dirty="0" smtClean="0"/>
              <a:t>/image</a:t>
            </a:r>
            <a:r>
              <a:rPr lang="en-US" altLang="zh-CN" dirty="0"/>
              <a:t>/</a:t>
            </a:r>
            <a:r>
              <a:rPr lang="zh-CN" altLang="en-US" dirty="0"/>
              <a:t>目录下的</a:t>
            </a:r>
            <a:r>
              <a:rPr lang="en-US" altLang="zh-CN" dirty="0" err="1"/>
              <a:t>Makefile</a:t>
            </a:r>
            <a:r>
              <a:rPr lang="zh-CN" altLang="en-US" dirty="0"/>
              <a:t>文件。搜索</a:t>
            </a:r>
            <a:r>
              <a:rPr lang="en-US" altLang="zh-CN" dirty="0"/>
              <a:t>HG255D</a:t>
            </a:r>
            <a:r>
              <a:rPr lang="zh-CN" altLang="en-US" dirty="0"/>
              <a:t>，把下列</a:t>
            </a:r>
            <a:r>
              <a:rPr lang="en-US" altLang="zh-CN" dirty="0"/>
              <a:t>2</a:t>
            </a:r>
            <a:r>
              <a:rPr lang="zh-CN" altLang="en-US" dirty="0"/>
              <a:t>行前面的</a:t>
            </a:r>
            <a:r>
              <a:rPr lang="en-US" altLang="zh-CN" dirty="0"/>
              <a:t>#</a:t>
            </a:r>
            <a:r>
              <a:rPr lang="zh-CN" altLang="en-US" dirty="0"/>
              <a:t>去掉</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984" y="2629429"/>
            <a:ext cx="6543675" cy="1809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984" y="2918778"/>
            <a:ext cx="6962775" cy="36195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984" y="3398836"/>
            <a:ext cx="6972300" cy="390525"/>
          </a:xfrm>
          <a:prstGeom prst="rect">
            <a:avLst/>
          </a:prstGeom>
        </p:spPr>
      </p:pic>
    </p:spTree>
    <p:extLst>
      <p:ext uri="{BB962C8B-B14F-4D97-AF65-F5344CB8AC3E}">
        <p14:creationId xmlns:p14="http://schemas.microsoft.com/office/powerpoint/2010/main" val="3141506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4. </a:t>
            </a:r>
            <a:r>
              <a:rPr lang="zh-CN" altLang="en-US" dirty="0" smtClean="0"/>
              <a:t>补充安装以下依赖包</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197" y="2532921"/>
            <a:ext cx="6753225" cy="20002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197" y="2841320"/>
            <a:ext cx="6381750" cy="171450"/>
          </a:xfrm>
          <a:prstGeom prst="rect">
            <a:avLst/>
          </a:prstGeom>
        </p:spPr>
      </p:pic>
    </p:spTree>
    <p:extLst>
      <p:ext uri="{BB962C8B-B14F-4D97-AF65-F5344CB8AC3E}">
        <p14:creationId xmlns:p14="http://schemas.microsoft.com/office/powerpoint/2010/main" val="904448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5. make </a:t>
            </a:r>
            <a:r>
              <a:rPr lang="en-US" altLang="zh-CN" dirty="0" err="1" smtClean="0"/>
              <a:t>menuconfig</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660" y="2365562"/>
            <a:ext cx="4905375" cy="190500"/>
          </a:xfrm>
          <a:prstGeom prst="rect">
            <a:avLst/>
          </a:prstGeom>
        </p:spPr>
      </p:pic>
    </p:spTree>
    <p:extLst>
      <p:ext uri="{BB962C8B-B14F-4D97-AF65-F5344CB8AC3E}">
        <p14:creationId xmlns:p14="http://schemas.microsoft.com/office/powerpoint/2010/main" val="2701135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
            </a:r>
            <a:r>
              <a:rPr lang="en-US" altLang="zh-CN" dirty="0" smtClean="0"/>
              <a:t>ake </a:t>
            </a:r>
            <a:r>
              <a:rPr lang="en-US" altLang="zh-CN" dirty="0" err="1" smtClean="0"/>
              <a:t>menuconfig</a:t>
            </a:r>
            <a:endParaRPr lang="zh-CN" altLang="en-US" dirty="0"/>
          </a:p>
        </p:txBody>
      </p:sp>
      <p:sp>
        <p:nvSpPr>
          <p:cNvPr id="3" name="内容占位符 2"/>
          <p:cNvSpPr>
            <a:spLocks noGrp="1"/>
          </p:cNvSpPr>
          <p:nvPr>
            <p:ph idx="1"/>
          </p:nvPr>
        </p:nvSpPr>
        <p:spPr/>
        <p:txBody>
          <a:bodyPr/>
          <a:lstStyle/>
          <a:p>
            <a:r>
              <a:rPr lang="en-US" altLang="zh-CN" dirty="0" smtClean="0"/>
              <a:t>(1) Target System :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77" y="2598868"/>
            <a:ext cx="4882403" cy="308859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077" y="2204744"/>
            <a:ext cx="4733925" cy="285750"/>
          </a:xfrm>
          <a:prstGeom prst="rect">
            <a:avLst/>
          </a:prstGeom>
        </p:spPr>
      </p:pic>
    </p:spTree>
    <p:extLst>
      <p:ext uri="{BB962C8B-B14F-4D97-AF65-F5344CB8AC3E}">
        <p14:creationId xmlns:p14="http://schemas.microsoft.com/office/powerpoint/2010/main" val="4066038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make </a:t>
            </a:r>
            <a:r>
              <a:rPr lang="en-US" altLang="zh-CN" dirty="0" err="1" smtClean="0"/>
              <a:t>menuconfig</a:t>
            </a:r>
            <a:endParaRPr lang="zh-CN" altLang="en-US" dirty="0"/>
          </a:p>
        </p:txBody>
      </p:sp>
      <p:sp>
        <p:nvSpPr>
          <p:cNvPr id="3" name="内容占位符 2"/>
          <p:cNvSpPr>
            <a:spLocks noGrp="1"/>
          </p:cNvSpPr>
          <p:nvPr>
            <p:ph idx="1"/>
          </p:nvPr>
        </p:nvSpPr>
        <p:spPr/>
        <p:txBody>
          <a:bodyPr/>
          <a:lstStyle/>
          <a:p>
            <a:r>
              <a:rPr lang="en-US" altLang="zh-CN" dirty="0" smtClean="0"/>
              <a:t>(2) Target Profile: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02" y="2896664"/>
            <a:ext cx="6067425" cy="282892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02" y="2348370"/>
            <a:ext cx="4810125" cy="266700"/>
          </a:xfrm>
          <a:prstGeom prst="rect">
            <a:avLst/>
          </a:prstGeom>
        </p:spPr>
      </p:pic>
    </p:spTree>
    <p:extLst>
      <p:ext uri="{BB962C8B-B14F-4D97-AF65-F5344CB8AC3E}">
        <p14:creationId xmlns:p14="http://schemas.microsoft.com/office/powerpoint/2010/main" val="2911901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make </a:t>
            </a:r>
            <a:r>
              <a:rPr lang="en-US" altLang="zh-CN" dirty="0" err="1" smtClean="0"/>
              <a:t>menuconfig</a:t>
            </a:r>
            <a:endParaRPr lang="zh-CN" altLang="en-US" dirty="0"/>
          </a:p>
        </p:txBody>
      </p:sp>
      <p:sp>
        <p:nvSpPr>
          <p:cNvPr id="3" name="内容占位符 2"/>
          <p:cNvSpPr>
            <a:spLocks noGrp="1"/>
          </p:cNvSpPr>
          <p:nvPr>
            <p:ph idx="1"/>
          </p:nvPr>
        </p:nvSpPr>
        <p:spPr/>
        <p:txBody>
          <a:bodyPr/>
          <a:lstStyle/>
          <a:p>
            <a:r>
              <a:rPr lang="en-US" altLang="zh-CN" dirty="0" smtClean="0"/>
              <a:t>(3) </a:t>
            </a:r>
            <a:r>
              <a:rPr lang="en-US" altLang="zh-CN" dirty="0" err="1"/>
              <a:t>LuCI</a:t>
            </a:r>
            <a:r>
              <a:rPr lang="en-US" altLang="zh-CN" dirty="0"/>
              <a:t>—&gt;Collections—– &lt;*&gt; </a:t>
            </a:r>
            <a:r>
              <a:rPr lang="en-US" altLang="zh-CN" dirty="0" err="1" smtClean="0"/>
              <a:t>luci</a:t>
            </a:r>
            <a:r>
              <a:rPr lang="en-US" altLang="zh-CN" dirty="0" smtClean="0"/>
              <a:t>,</a:t>
            </a:r>
          </a:p>
          <a:p>
            <a:r>
              <a:rPr lang="en-US" altLang="zh-CN" dirty="0" smtClean="0"/>
              <a:t>     </a:t>
            </a:r>
            <a:r>
              <a:rPr lang="en-US" altLang="zh-CN" dirty="0" err="1" smtClean="0"/>
              <a:t>LuCI</a:t>
            </a:r>
            <a:r>
              <a:rPr lang="en-US" altLang="zh-CN" dirty="0"/>
              <a:t>—&gt;Translations—- &lt;*&gt; </a:t>
            </a:r>
            <a:r>
              <a:rPr lang="en-US" altLang="zh-CN" dirty="0" smtClean="0"/>
              <a:t>luci-i18n-Chinese</a:t>
            </a:r>
          </a:p>
          <a:p>
            <a:r>
              <a:rPr lang="en-US" altLang="zh-CN" dirty="0" smtClean="0"/>
              <a:t>     </a:t>
            </a:r>
            <a:r>
              <a:rPr lang="en-US" altLang="zh-CN" dirty="0" err="1"/>
              <a:t>LuCI</a:t>
            </a:r>
            <a:r>
              <a:rPr lang="en-US" altLang="zh-CN" dirty="0"/>
              <a:t>—&gt;Applications —&gt; &lt;*&gt;</a:t>
            </a:r>
            <a:r>
              <a:rPr lang="en-US" altLang="zh-CN" dirty="0" err="1" smtClean="0"/>
              <a:t>luci</a:t>
            </a:r>
            <a:r>
              <a:rPr lang="en-US" altLang="zh-CN" dirty="0" smtClean="0"/>
              <a:t>-app-</a:t>
            </a:r>
            <a:r>
              <a:rPr lang="en-US" altLang="zh-CN" dirty="0" err="1" smtClean="0"/>
              <a:t>ddns</a:t>
            </a:r>
            <a:endParaRPr lang="en-US" altLang="zh-CN" dirty="0" smtClean="0"/>
          </a:p>
          <a:p>
            <a:r>
              <a:rPr lang="en-US" altLang="zh-CN" dirty="0"/>
              <a:t> </a:t>
            </a:r>
            <a:r>
              <a:rPr lang="en-US" altLang="zh-CN" dirty="0" smtClean="0"/>
              <a:t>    </a:t>
            </a:r>
            <a:r>
              <a:rPr lang="en-US" altLang="zh-CN" dirty="0"/>
              <a:t>Kernel modules —&gt; Native Language Support —&gt; &lt;*&gt; kmod-nls-utf8</a:t>
            </a:r>
            <a:endParaRPr lang="zh-CN" altLang="en-US" dirty="0"/>
          </a:p>
        </p:txBody>
      </p:sp>
    </p:spTree>
    <p:extLst>
      <p:ext uri="{BB962C8B-B14F-4D97-AF65-F5344CB8AC3E}">
        <p14:creationId xmlns:p14="http://schemas.microsoft.com/office/powerpoint/2010/main" val="1572073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6. make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423" y="2500648"/>
            <a:ext cx="4600575" cy="200025"/>
          </a:xfrm>
          <a:prstGeom prst="rect">
            <a:avLst/>
          </a:prstGeom>
        </p:spPr>
      </p:pic>
    </p:spTree>
    <p:extLst>
      <p:ext uri="{BB962C8B-B14F-4D97-AF65-F5344CB8AC3E}">
        <p14:creationId xmlns:p14="http://schemas.microsoft.com/office/powerpoint/2010/main" val="413692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9</a:t>
            </a:r>
            <a:r>
              <a:rPr lang="zh-CN" altLang="zh-CN"/>
              <a:t>月</a:t>
            </a:r>
            <a:r>
              <a:rPr lang="en-US" altLang="zh-CN"/>
              <a:t>13</a:t>
            </a:r>
            <a:r>
              <a:rPr lang="zh-CN" altLang="en-US"/>
              <a:t>日</a:t>
            </a:r>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7. </a:t>
            </a:r>
            <a:r>
              <a:rPr lang="zh-CN" altLang="en-US" dirty="0" smtClean="0"/>
              <a:t>下载</a:t>
            </a:r>
            <a:r>
              <a:rPr lang="en-US" altLang="zh-CN" dirty="0" err="1" smtClean="0"/>
              <a:t>OpenFlow</a:t>
            </a:r>
            <a:r>
              <a:rPr lang="zh-CN" altLang="en-US" dirty="0" smtClean="0"/>
              <a:t>的源码</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531" y="2607329"/>
            <a:ext cx="6867525" cy="352425"/>
          </a:xfrm>
          <a:prstGeom prst="rect">
            <a:avLst/>
          </a:prstGeom>
        </p:spPr>
      </p:pic>
    </p:spTree>
    <p:extLst>
      <p:ext uri="{BB962C8B-B14F-4D97-AF65-F5344CB8AC3E}">
        <p14:creationId xmlns:p14="http://schemas.microsoft.com/office/powerpoint/2010/main" val="2831179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8. </a:t>
            </a:r>
            <a:r>
              <a:rPr lang="zh-CN" altLang="en-US" dirty="0" smtClean="0"/>
              <a:t>建立软链接</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142" y="2351101"/>
            <a:ext cx="4371975" cy="190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142" y="2752140"/>
            <a:ext cx="6877050" cy="381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6142" y="3445849"/>
            <a:ext cx="6915150" cy="20002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142" y="3901850"/>
            <a:ext cx="6896100" cy="342900"/>
          </a:xfrm>
          <a:prstGeom prst="rect">
            <a:avLst/>
          </a:prstGeom>
        </p:spPr>
      </p:pic>
    </p:spTree>
    <p:extLst>
      <p:ext uri="{BB962C8B-B14F-4D97-AF65-F5344CB8AC3E}">
        <p14:creationId xmlns:p14="http://schemas.microsoft.com/office/powerpoint/2010/main" val="2888442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9. make </a:t>
            </a:r>
            <a:r>
              <a:rPr lang="en-US" altLang="zh-CN" dirty="0" err="1" smtClean="0"/>
              <a:t>menuconfig</a:t>
            </a:r>
            <a:r>
              <a:rPr lang="en-US" altLang="zh-CN" dirty="0" smtClean="0"/>
              <a:t> </a:t>
            </a:r>
            <a:r>
              <a:rPr lang="zh-CN" altLang="en-US" dirty="0" smtClean="0"/>
              <a:t>选择</a:t>
            </a:r>
            <a:r>
              <a:rPr lang="en-US" altLang="zh-CN" dirty="0" err="1" smtClean="0"/>
              <a:t>Network</a:t>
            </a:r>
            <a:r>
              <a:rPr lang="en-US" altLang="zh-CN" dirty="0" err="1" smtClean="0">
                <a:sym typeface="Wingdings" panose="05000000000000000000" pitchFamily="2" charset="2"/>
              </a:rPr>
              <a:t></a:t>
            </a:r>
            <a:r>
              <a:rPr lang="en-US" altLang="zh-CN" dirty="0" err="1" smtClean="0"/>
              <a:t>penflow</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872" y="3400214"/>
            <a:ext cx="6029325" cy="914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872" y="2435974"/>
            <a:ext cx="6096000" cy="609600"/>
          </a:xfrm>
          <a:prstGeom prst="rect">
            <a:avLst/>
          </a:prstGeom>
        </p:spPr>
      </p:pic>
    </p:spTree>
    <p:extLst>
      <p:ext uri="{BB962C8B-B14F-4D97-AF65-F5344CB8AC3E}">
        <p14:creationId xmlns:p14="http://schemas.microsoft.com/office/powerpoint/2010/main" val="3923661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10. make </a:t>
            </a:r>
            <a:r>
              <a:rPr lang="en-US" altLang="zh-CN" dirty="0" err="1" smtClean="0"/>
              <a:t>kernel_menuconfig</a:t>
            </a:r>
            <a:r>
              <a:rPr lang="zh-CN" altLang="en-US" dirty="0" smtClean="0"/>
              <a:t>，选择</a:t>
            </a:r>
            <a:r>
              <a:rPr lang="en-US" altLang="zh-CN" dirty="0"/>
              <a:t>Networking Support-&gt;Networking options-</a:t>
            </a:r>
            <a:r>
              <a:rPr lang="en-US" altLang="zh-CN" dirty="0" smtClean="0"/>
              <a:t>&gt;</a:t>
            </a:r>
            <a:r>
              <a:rPr lang="en-US" altLang="zh-CN" b="1" dirty="0" smtClean="0"/>
              <a:t>Hierarchical </a:t>
            </a:r>
            <a:r>
              <a:rPr lang="en-US" altLang="zh-CN" b="1" dirty="0"/>
              <a:t>Token Bucket (HTB)</a:t>
            </a:r>
            <a:endParaRPr lang="zh-CN" altLang="en-US" dirty="0"/>
          </a:p>
        </p:txBody>
      </p:sp>
    </p:spTree>
    <p:extLst>
      <p:ext uri="{BB962C8B-B14F-4D97-AF65-F5344CB8AC3E}">
        <p14:creationId xmlns:p14="http://schemas.microsoft.com/office/powerpoint/2010/main" val="342817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11. </a:t>
            </a:r>
            <a:r>
              <a:rPr lang="zh-CN" altLang="en-US" dirty="0" smtClean="0"/>
              <a:t>用编译后产生的</a:t>
            </a:r>
            <a:r>
              <a:rPr lang="en-US" altLang="zh-CN" dirty="0" smtClean="0"/>
              <a:t>bin</a:t>
            </a:r>
            <a:r>
              <a:rPr lang="zh-CN" altLang="en-US" dirty="0" smtClean="0"/>
              <a:t>目录下</a:t>
            </a:r>
            <a:r>
              <a:rPr lang="en-US" altLang="zh-CN" dirty="0" smtClean="0"/>
              <a:t>openwrt-ramips-rt305x-hg255d-initramfs-uImage.bin</a:t>
            </a:r>
            <a:r>
              <a:rPr lang="zh-CN" altLang="en-US" dirty="0" smtClean="0"/>
              <a:t>文件刷机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930" y="2608225"/>
            <a:ext cx="4781550" cy="200025"/>
          </a:xfrm>
          <a:prstGeom prst="rect">
            <a:avLst/>
          </a:prstGeom>
        </p:spPr>
      </p:pic>
    </p:spTree>
    <p:extLst>
      <p:ext uri="{BB962C8B-B14F-4D97-AF65-F5344CB8AC3E}">
        <p14:creationId xmlns:p14="http://schemas.microsoft.com/office/powerpoint/2010/main" val="3993720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刷机</a:t>
            </a:r>
          </a:p>
        </p:txBody>
      </p:sp>
      <p:sp>
        <p:nvSpPr>
          <p:cNvPr id="3" name="内容占位符 2"/>
          <p:cNvSpPr>
            <a:spLocks noGrp="1"/>
          </p:cNvSpPr>
          <p:nvPr>
            <p:ph idx="1"/>
          </p:nvPr>
        </p:nvSpPr>
        <p:spPr/>
        <p:txBody>
          <a:bodyPr/>
          <a:lstStyle/>
          <a:p>
            <a:r>
              <a:rPr lang="zh-CN" altLang="en-US" dirty="0"/>
              <a:t>在</a:t>
            </a:r>
            <a:r>
              <a:rPr lang="en-US" altLang="zh-CN" dirty="0"/>
              <a:t>Windows</a:t>
            </a:r>
            <a:r>
              <a:rPr lang="zh-CN" altLang="en-US" dirty="0"/>
              <a:t>下进行。</a:t>
            </a:r>
          </a:p>
          <a:p>
            <a:r>
              <a:rPr lang="en-US" altLang="zh-CN" dirty="0" smtClean="0"/>
              <a:t>(1) </a:t>
            </a:r>
            <a:r>
              <a:rPr lang="zh-CN" altLang="en-US" dirty="0"/>
              <a:t>用网线连接电脑和</a:t>
            </a:r>
            <a:r>
              <a:rPr lang="en-US" altLang="zh-CN" dirty="0"/>
              <a:t>HG255D</a:t>
            </a:r>
            <a:r>
              <a:rPr lang="zh-CN" altLang="en-US" dirty="0"/>
              <a:t>的</a:t>
            </a:r>
            <a:r>
              <a:rPr lang="en-US" altLang="zh-CN" dirty="0" err="1"/>
              <a:t>lan</a:t>
            </a:r>
            <a:r>
              <a:rPr lang="zh-CN" altLang="en-US" dirty="0"/>
              <a:t>口，设置固定</a:t>
            </a:r>
            <a:r>
              <a:rPr lang="en-US" altLang="zh-CN" dirty="0"/>
              <a:t>IP:192.168.1.2</a:t>
            </a:r>
            <a:r>
              <a:rPr lang="zh-CN" altLang="en-US" dirty="0"/>
              <a:t>，子网掩码：</a:t>
            </a:r>
            <a:r>
              <a:rPr lang="en-US" altLang="zh-CN" dirty="0"/>
              <a:t>255.255.255.0</a:t>
            </a:r>
          </a:p>
          <a:p>
            <a:r>
              <a:rPr lang="en-US" altLang="zh-CN" dirty="0" smtClean="0"/>
              <a:t>(2) </a:t>
            </a:r>
            <a:r>
              <a:rPr lang="en-US" altLang="zh-CN" dirty="0"/>
              <a:t>打开IE并在地址栏输入http://192.168.1.1/upload.html</a:t>
            </a:r>
          </a:p>
          <a:p>
            <a:r>
              <a:rPr lang="en-US" altLang="zh-CN" dirty="0" smtClean="0"/>
              <a:t>(3) </a:t>
            </a:r>
            <a:r>
              <a:rPr lang="en-US" altLang="zh-CN" dirty="0"/>
              <a:t>用牙签顶住HG255D</a:t>
            </a:r>
            <a:r>
              <a:rPr lang="zh-CN" altLang="en-US" dirty="0"/>
              <a:t>的</a:t>
            </a:r>
            <a:r>
              <a:rPr lang="en-US" altLang="zh-CN" dirty="0" err="1"/>
              <a:t>reset键后打开电源，开机后一直保持按住reset键</a:t>
            </a:r>
            <a:r>
              <a:rPr lang="en-US" altLang="zh-CN" dirty="0"/>
              <a:t>。</a:t>
            </a:r>
          </a:p>
          <a:p>
            <a:r>
              <a:rPr lang="en-US" altLang="zh-CN" dirty="0" smtClean="0"/>
              <a:t>(4) </a:t>
            </a:r>
            <a:r>
              <a:rPr lang="en-US" altLang="zh-CN" dirty="0" err="1"/>
              <a:t>回到IE按回车，再以每秒一次的速度刷新网页直到出现升级页面，就会出现刷机画面，这时候可以松开reset键</a:t>
            </a:r>
            <a:r>
              <a:rPr lang="en-US" altLang="zh-CN" dirty="0"/>
              <a:t>。</a:t>
            </a:r>
          </a:p>
          <a:p>
            <a:r>
              <a:rPr lang="en-US" altLang="zh-CN" dirty="0" smtClean="0"/>
              <a:t>(5) </a:t>
            </a:r>
            <a:r>
              <a:rPr lang="en-US" altLang="zh-CN" dirty="0"/>
              <a:t>出</a:t>
            </a:r>
            <a:r>
              <a:rPr lang="zh-CN" altLang="en-US" dirty="0"/>
              <a:t>现刷机</a:t>
            </a:r>
            <a:r>
              <a:rPr lang="en-US" altLang="zh-CN" dirty="0" err="1"/>
              <a:t>画面</a:t>
            </a:r>
            <a:r>
              <a:rPr lang="zh-CN" altLang="en-US" dirty="0"/>
              <a:t>后</a:t>
            </a:r>
            <a:r>
              <a:rPr lang="en-US" altLang="zh-CN" dirty="0"/>
              <a:t>，马上上传openwrt-ramips-rt305x-hg255d-initramfs-uImage.bin，快速按Update software。</a:t>
            </a:r>
          </a:p>
        </p:txBody>
      </p:sp>
    </p:spTree>
    <p:extLst>
      <p:ext uri="{BB962C8B-B14F-4D97-AF65-F5344CB8AC3E}">
        <p14:creationId xmlns:p14="http://schemas.microsoft.com/office/powerpoint/2010/main" val="28540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刷机</a:t>
            </a:r>
            <a:endParaRPr lang="zh-CN" altLang="en-US"/>
          </a:p>
        </p:txBody>
      </p:sp>
      <p:sp>
        <p:nvSpPr>
          <p:cNvPr id="3" name="内容占位符 2"/>
          <p:cNvSpPr>
            <a:spLocks noGrp="1"/>
          </p:cNvSpPr>
          <p:nvPr>
            <p:ph idx="1"/>
          </p:nvPr>
        </p:nvSpPr>
        <p:spPr/>
        <p:txBody>
          <a:bodyPr/>
          <a:lstStyle/>
          <a:p>
            <a:r>
              <a:rPr lang="en-US" altLang="zh-CN" dirty="0" smtClean="0"/>
              <a:t>(6) </a:t>
            </a:r>
            <a:r>
              <a:rPr lang="en-US" altLang="zh-CN" dirty="0"/>
              <a:t>一开始进入刷机模式，路由器有五六个灯是亮的，等它自动刷好，会自动重启，这是电源灯一闪一闪，最后只有两三个灯亮，就可以确定刷机完成了</a:t>
            </a:r>
            <a:r>
              <a:rPr lang="zh-CN" altLang="en-US" dirty="0" smtClean="0"/>
              <a:t>。</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496" r="22567"/>
          <a:stretch/>
        </p:blipFill>
        <p:spPr>
          <a:xfrm>
            <a:off x="1258645" y="2603401"/>
            <a:ext cx="7788537" cy="2508025"/>
          </a:xfrm>
          <a:prstGeom prst="rect">
            <a:avLst/>
          </a:prstGeom>
        </p:spPr>
      </p:pic>
    </p:spTree>
    <p:extLst>
      <p:ext uri="{BB962C8B-B14F-4D97-AF65-F5344CB8AC3E}">
        <p14:creationId xmlns:p14="http://schemas.microsoft.com/office/powerpoint/2010/main" val="2772128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编译带有</a:t>
            </a:r>
            <a:r>
              <a:rPr lang="en-US" altLang="zh-CN" dirty="0" err="1"/>
              <a:t>OpenFlow</a:t>
            </a:r>
            <a:r>
              <a:rPr lang="zh-CN" altLang="en-US" dirty="0"/>
              <a:t>的</a:t>
            </a:r>
            <a:r>
              <a:rPr lang="en-US" altLang="zh-CN" dirty="0" err="1"/>
              <a:t>OpenWRT</a:t>
            </a:r>
            <a:r>
              <a:rPr lang="zh-CN" altLang="en-US" dirty="0"/>
              <a:t>并刷入华为</a:t>
            </a:r>
            <a:r>
              <a:rPr lang="en-US" altLang="zh-CN" dirty="0"/>
              <a:t>HG255D</a:t>
            </a:r>
            <a:endParaRPr lang="zh-CN" altLang="en-US" dirty="0"/>
          </a:p>
        </p:txBody>
      </p:sp>
      <p:sp>
        <p:nvSpPr>
          <p:cNvPr id="3" name="内容占位符 2"/>
          <p:cNvSpPr>
            <a:spLocks noGrp="1"/>
          </p:cNvSpPr>
          <p:nvPr>
            <p:ph idx="1"/>
          </p:nvPr>
        </p:nvSpPr>
        <p:spPr/>
        <p:txBody>
          <a:bodyPr/>
          <a:lstStyle/>
          <a:p>
            <a:r>
              <a:rPr lang="en-US" altLang="zh-CN" dirty="0" smtClean="0"/>
              <a:t>12. </a:t>
            </a:r>
            <a:r>
              <a:rPr lang="zh-CN" altLang="en-US" dirty="0" smtClean="0"/>
              <a:t>刷机后的</a:t>
            </a:r>
            <a:r>
              <a:rPr lang="en-US" altLang="zh-CN" dirty="0" smtClean="0"/>
              <a:t>192.168.1.1</a:t>
            </a:r>
            <a:r>
              <a:rPr lang="zh-CN" altLang="en-US" dirty="0" smtClean="0"/>
              <a:t>登陆</a:t>
            </a:r>
            <a:r>
              <a:rPr lang="zh-CN" altLang="en-US" dirty="0" smtClean="0"/>
              <a:t>界面</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948" y="2246208"/>
            <a:ext cx="7384116" cy="3622886"/>
          </a:xfrm>
          <a:prstGeom prst="rect">
            <a:avLst/>
          </a:prstGeom>
        </p:spPr>
      </p:pic>
    </p:spTree>
    <p:extLst>
      <p:ext uri="{BB962C8B-B14F-4D97-AF65-F5344CB8AC3E}">
        <p14:creationId xmlns:p14="http://schemas.microsoft.com/office/powerpoint/2010/main" val="298163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10</a:t>
            </a:r>
            <a:r>
              <a:rPr lang="zh-CN" altLang="en-US" dirty="0" smtClean="0"/>
              <a:t>月</a:t>
            </a:r>
            <a:r>
              <a:rPr lang="en-US" altLang="zh-CN" dirty="0" smtClean="0"/>
              <a:t>15</a:t>
            </a:r>
            <a:r>
              <a:rPr lang="zh-CN" altLang="en-US" dirty="0" smtClean="0"/>
              <a:t>日</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83580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设置</a:t>
            </a:r>
            <a:r>
              <a:rPr lang="en-US" altLang="zh-CN" dirty="0" err="1"/>
              <a:t>ssh</a:t>
            </a:r>
            <a:r>
              <a:rPr lang="zh-CN" altLang="en-US" dirty="0" smtClean="0"/>
              <a:t>密码</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192.168.1.1</a:t>
            </a:r>
            <a:r>
              <a:rPr lang="zh-CN" altLang="en-US" dirty="0" smtClean="0"/>
              <a:t>登陆，用户名</a:t>
            </a:r>
            <a:r>
              <a:rPr lang="en-US" altLang="zh-CN" dirty="0" smtClean="0"/>
              <a:t>root</a:t>
            </a:r>
            <a:r>
              <a:rPr lang="zh-CN" altLang="en-US" dirty="0" smtClean="0"/>
              <a:t>，密码</a:t>
            </a:r>
            <a:r>
              <a:rPr lang="en-US" altLang="zh-CN" dirty="0" smtClean="0"/>
              <a:t>admin</a:t>
            </a:r>
            <a:r>
              <a:rPr lang="zh-CN" altLang="en-US" dirty="0" smtClean="0"/>
              <a:t>。</a:t>
            </a:r>
            <a:endParaRPr lang="en-US" altLang="zh-CN" dirty="0" smtClean="0"/>
          </a:p>
          <a:p>
            <a:r>
              <a:rPr lang="zh-CN" altLang="en-US" dirty="0" smtClean="0"/>
              <a:t>选择</a:t>
            </a:r>
            <a:r>
              <a:rPr lang="en-US" altLang="zh-CN" dirty="0" smtClean="0"/>
              <a:t>system-&gt;administration</a:t>
            </a:r>
            <a:r>
              <a:rPr lang="zh-CN" altLang="en-US"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324" y="2678671"/>
            <a:ext cx="6925404" cy="3070620"/>
          </a:xfrm>
          <a:prstGeom prst="rect">
            <a:avLst/>
          </a:prstGeom>
        </p:spPr>
      </p:pic>
    </p:spTree>
    <p:extLst>
      <p:ext uri="{BB962C8B-B14F-4D97-AF65-F5344CB8AC3E}">
        <p14:creationId xmlns:p14="http://schemas.microsoft.com/office/powerpoint/2010/main" val="320188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自制</a:t>
            </a:r>
            <a:r>
              <a:rPr lang="en-US" altLang="zh-CN"/>
              <a:t>OpenFlow</a:t>
            </a:r>
            <a:r>
              <a:rPr lang="zh-CN" altLang="en-US"/>
              <a:t>交换机</a:t>
            </a:r>
          </a:p>
        </p:txBody>
      </p:sp>
      <p:sp>
        <p:nvSpPr>
          <p:cNvPr id="3" name="内容占位符 2"/>
          <p:cNvSpPr>
            <a:spLocks noGrp="1"/>
          </p:cNvSpPr>
          <p:nvPr>
            <p:ph idx="1"/>
          </p:nvPr>
        </p:nvSpPr>
        <p:spPr/>
        <p:txBody>
          <a:bodyPr/>
          <a:lstStyle/>
          <a:p>
            <a:r>
              <a:rPr lang="zh-CN" altLang="en-US"/>
              <a:t>方案1：10个TP-LINK WR842N，每个86，一共860</a:t>
            </a:r>
          </a:p>
          <a:p>
            <a:r>
              <a:rPr lang="zh-CN" altLang="en-US"/>
              <a:t>方案2：10个2手的TP-LINK各种形号，每个20多， 一共200多。</a:t>
            </a:r>
          </a:p>
          <a:p>
            <a:endParaRPr lang="zh-CN" altLang="en-US"/>
          </a:p>
          <a:p>
            <a:r>
              <a:rPr lang="zh-CN" altLang="en-US"/>
              <a:t>openWRT是一种开源的路由器上的操作系统，可以在上面安装OpenFlow 1.3。先在电脑上配置好openWRT和OpenFlow 1.3，然后再将其安装到openWRT所支持的路由器上，这样就制作好OpenFlow交换机了。网上有很多这个教程。</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设置</a:t>
            </a:r>
            <a:r>
              <a:rPr lang="en-US" altLang="zh-CN" dirty="0" err="1"/>
              <a:t>ssh</a:t>
            </a:r>
            <a:r>
              <a:rPr lang="zh-CN" altLang="en-US" dirty="0" smtClean="0"/>
              <a:t>密码</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password</a:t>
            </a:r>
            <a:r>
              <a:rPr lang="zh-CN" altLang="en-US" dirty="0" smtClean="0"/>
              <a:t>和</a:t>
            </a:r>
            <a:r>
              <a:rPr lang="en-US" altLang="zh-CN" dirty="0" smtClean="0"/>
              <a:t>confirmation</a:t>
            </a:r>
            <a:r>
              <a:rPr lang="zh-CN" altLang="en-US" dirty="0" smtClean="0"/>
              <a:t>里设置</a:t>
            </a:r>
            <a:r>
              <a:rPr lang="en-US" altLang="zh-CN" dirty="0" err="1" smtClean="0"/>
              <a:t>ssh</a:t>
            </a:r>
            <a:r>
              <a:rPr lang="zh-CN" altLang="en-US" dirty="0" smtClean="0"/>
              <a:t>密码，之后就可以用</a:t>
            </a:r>
            <a:r>
              <a:rPr lang="en-US" altLang="zh-CN" dirty="0" err="1" smtClean="0"/>
              <a:t>ssh</a:t>
            </a:r>
            <a:r>
              <a:rPr lang="zh-CN" altLang="en-US" dirty="0" smtClean="0"/>
              <a:t>打开</a:t>
            </a:r>
            <a:r>
              <a:rPr lang="en-US" altLang="zh-CN" dirty="0" err="1" smtClean="0"/>
              <a:t>openwrt</a:t>
            </a:r>
            <a:r>
              <a:rPr lang="zh-CN" altLang="en-US" dirty="0" smtClean="0"/>
              <a:t>里的</a:t>
            </a:r>
            <a:r>
              <a:rPr lang="en-US" altLang="zh-CN" dirty="0" err="1" smtClean="0"/>
              <a:t>linux</a:t>
            </a:r>
            <a:r>
              <a:rPr lang="zh-CN" altLang="en-US" dirty="0" smtClean="0"/>
              <a:t>终端了。</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430" y="2255072"/>
            <a:ext cx="5610225" cy="2971800"/>
          </a:xfrm>
          <a:prstGeom prst="rect">
            <a:avLst/>
          </a:prstGeom>
        </p:spPr>
      </p:pic>
    </p:spTree>
    <p:extLst>
      <p:ext uri="{BB962C8B-B14F-4D97-AF65-F5344CB8AC3E}">
        <p14:creationId xmlns:p14="http://schemas.microsoft.com/office/powerpoint/2010/main" val="2516104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a:t>
            </a:r>
            <a:r>
              <a:rPr lang="en-US" altLang="zh-CN" dirty="0" err="1" smtClean="0"/>
              <a:t>ssh</a:t>
            </a:r>
            <a:r>
              <a:rPr lang="zh-CN" altLang="en-US" dirty="0" smtClean="0"/>
              <a:t>打开</a:t>
            </a:r>
            <a:r>
              <a:rPr lang="en-US" altLang="zh-CN" dirty="0" err="1" smtClean="0"/>
              <a:t>openwrt</a:t>
            </a:r>
            <a:r>
              <a:rPr lang="zh-CN" altLang="en-US" dirty="0" smtClean="0"/>
              <a:t>的终端</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781" y="1814424"/>
            <a:ext cx="2969185" cy="282551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781" y="4867611"/>
            <a:ext cx="10058400" cy="890912"/>
          </a:xfrm>
          <a:prstGeom prst="rect">
            <a:avLst/>
          </a:prstGeom>
        </p:spPr>
      </p:pic>
    </p:spTree>
    <p:extLst>
      <p:ext uri="{BB962C8B-B14F-4D97-AF65-F5344CB8AC3E}">
        <p14:creationId xmlns:p14="http://schemas.microsoft.com/office/powerpoint/2010/main" val="3273640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复制</a:t>
            </a:r>
            <a:r>
              <a:rPr lang="en-US" altLang="zh-CN" dirty="0" smtClean="0"/>
              <a:t>/lib</a:t>
            </a:r>
            <a:r>
              <a:rPr lang="zh-CN" altLang="en-US" dirty="0" smtClean="0"/>
              <a:t>里的</a:t>
            </a:r>
            <a:r>
              <a:rPr lang="en-US" altLang="zh-CN" dirty="0" smtClean="0"/>
              <a:t>functions.sh</a:t>
            </a:r>
            <a:r>
              <a:rPr lang="zh-CN" altLang="en-US" dirty="0" smtClean="0"/>
              <a:t>到</a:t>
            </a:r>
            <a:r>
              <a:rPr lang="en-US" altLang="zh-CN" dirty="0"/>
              <a:t>/</a:t>
            </a:r>
            <a:r>
              <a:rPr lang="en-US" altLang="zh-CN" dirty="0" err="1"/>
              <a:t>etc</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499" y="1948535"/>
            <a:ext cx="5882182" cy="826938"/>
          </a:xfrm>
        </p:spPr>
      </p:pic>
    </p:spTree>
    <p:extLst>
      <p:ext uri="{BB962C8B-B14F-4D97-AF65-F5344CB8AC3E}">
        <p14:creationId xmlns:p14="http://schemas.microsoft.com/office/powerpoint/2010/main" val="1615977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修改</a:t>
            </a:r>
            <a:r>
              <a:rPr lang="en-US" altLang="zh-CN" dirty="0" smtClean="0"/>
              <a:t>/</a:t>
            </a:r>
            <a:r>
              <a:rPr lang="en-US" altLang="zh-CN" dirty="0" err="1" smtClean="0"/>
              <a:t>etc</a:t>
            </a:r>
            <a:r>
              <a:rPr lang="en-US" altLang="zh-CN" dirty="0" smtClean="0"/>
              <a:t>/</a:t>
            </a:r>
            <a:r>
              <a:rPr lang="en-US" altLang="zh-CN" dirty="0" err="1" smtClean="0"/>
              <a:t>config</a:t>
            </a:r>
            <a:r>
              <a:rPr lang="en-US" altLang="zh-CN" dirty="0" smtClean="0"/>
              <a:t>/</a:t>
            </a:r>
            <a:r>
              <a:rPr lang="en-US" altLang="zh-CN" dirty="0" err="1" smtClean="0"/>
              <a:t>openflow</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err="1" smtClean="0"/>
              <a:t>ofports</a:t>
            </a:r>
            <a:r>
              <a:rPr lang="zh-CN" altLang="en-US" dirty="0" smtClean="0"/>
              <a:t>处写上需要使用</a:t>
            </a:r>
            <a:r>
              <a:rPr lang="en-US" altLang="zh-CN" dirty="0" err="1" smtClean="0"/>
              <a:t>openflow</a:t>
            </a:r>
            <a:r>
              <a:rPr lang="zh-CN" altLang="en-US" dirty="0" smtClean="0"/>
              <a:t>的端口</a:t>
            </a:r>
            <a:endParaRPr lang="en-US" altLang="zh-CN" dirty="0" smtClean="0"/>
          </a:p>
          <a:p>
            <a:r>
              <a:rPr lang="zh-CN" altLang="en-US" dirty="0" smtClean="0"/>
              <a:t>在</a:t>
            </a:r>
            <a:r>
              <a:rPr lang="en-US" altLang="zh-CN" dirty="0" err="1" smtClean="0"/>
              <a:t>ofctl</a:t>
            </a:r>
            <a:r>
              <a:rPr lang="zh-CN" altLang="en-US" dirty="0" smtClean="0"/>
              <a:t>处写上控制器的相关信息，</a:t>
            </a:r>
            <a:r>
              <a:rPr lang="en-US" altLang="zh-CN" dirty="0" err="1" smtClean="0"/>
              <a:t>ip</a:t>
            </a:r>
            <a:r>
              <a:rPr lang="zh-CN" altLang="en-US" dirty="0" smtClean="0"/>
              <a:t>地址、端口。</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792" y="2774496"/>
            <a:ext cx="7715531" cy="88310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92" y="3657598"/>
            <a:ext cx="8543553" cy="2211495"/>
          </a:xfrm>
          <a:prstGeom prst="rect">
            <a:avLst/>
          </a:prstGeom>
        </p:spPr>
      </p:pic>
    </p:spTree>
    <p:extLst>
      <p:ext uri="{BB962C8B-B14F-4D97-AF65-F5344CB8AC3E}">
        <p14:creationId xmlns:p14="http://schemas.microsoft.com/office/powerpoint/2010/main" val="1188606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开启</a:t>
            </a:r>
            <a:r>
              <a:rPr lang="en-US" altLang="zh-CN" dirty="0" err="1" smtClean="0"/>
              <a:t>openflow</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795251"/>
            <a:ext cx="8552329" cy="4477822"/>
          </a:xfrm>
          <a:prstGeom prst="rect">
            <a:avLst/>
          </a:prstGeom>
        </p:spPr>
      </p:pic>
    </p:spTree>
    <p:extLst>
      <p:ext uri="{BB962C8B-B14F-4D97-AF65-F5344CB8AC3E}">
        <p14:creationId xmlns:p14="http://schemas.microsoft.com/office/powerpoint/2010/main" val="135183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未成功开启</a:t>
            </a:r>
            <a:endParaRPr lang="zh-CN" altLang="en-US" dirty="0"/>
          </a:p>
        </p:txBody>
      </p:sp>
      <p:sp>
        <p:nvSpPr>
          <p:cNvPr id="3" name="内容占位符 2"/>
          <p:cNvSpPr>
            <a:spLocks noGrp="1"/>
          </p:cNvSpPr>
          <p:nvPr>
            <p:ph idx="1"/>
          </p:nvPr>
        </p:nvSpPr>
        <p:spPr/>
        <p:txBody>
          <a:bodyPr/>
          <a:lstStyle/>
          <a:p>
            <a:r>
              <a:rPr lang="zh-CN" altLang="en-US" dirty="0" smtClean="0"/>
              <a:t>连接</a:t>
            </a:r>
            <a:r>
              <a:rPr lang="en-US" altLang="zh-CN" dirty="0" smtClean="0"/>
              <a:t>tcp:127.0.0.1:6634</a:t>
            </a:r>
            <a:r>
              <a:rPr lang="zh-CN" altLang="en-US" dirty="0" smtClean="0"/>
              <a:t>总是失败。</a:t>
            </a:r>
            <a:endParaRPr lang="zh-CN" altLang="en-US" dirty="0"/>
          </a:p>
        </p:txBody>
      </p:sp>
    </p:spTree>
    <p:extLst>
      <p:ext uri="{BB962C8B-B14F-4D97-AF65-F5344CB8AC3E}">
        <p14:creationId xmlns:p14="http://schemas.microsoft.com/office/powerpoint/2010/main" val="2782307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在控制器上用</a:t>
            </a:r>
            <a:r>
              <a:rPr lang="en-US" altLang="zh-CN" dirty="0" smtClean="0"/>
              <a:t>wireshark2.2.1</a:t>
            </a:r>
            <a:r>
              <a:rPr lang="zh-CN" altLang="en-US" dirty="0" smtClean="0"/>
              <a:t>抓包</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641" y="1846263"/>
            <a:ext cx="6439044" cy="4022725"/>
          </a:xfrm>
        </p:spPr>
      </p:pic>
    </p:spTree>
    <p:extLst>
      <p:ext uri="{BB962C8B-B14F-4D97-AF65-F5344CB8AC3E}">
        <p14:creationId xmlns:p14="http://schemas.microsoft.com/office/powerpoint/2010/main" val="838301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在控制器上用</a:t>
            </a:r>
            <a:r>
              <a:rPr lang="en-US" altLang="zh-CN" dirty="0"/>
              <a:t>wireshark2.2.1</a:t>
            </a:r>
            <a:r>
              <a:rPr lang="zh-CN" altLang="en-US" dirty="0"/>
              <a:t>抓包</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641" y="1846263"/>
            <a:ext cx="6439044" cy="4022725"/>
          </a:xfrm>
        </p:spPr>
      </p:pic>
    </p:spTree>
    <p:extLst>
      <p:ext uri="{BB962C8B-B14F-4D97-AF65-F5344CB8AC3E}">
        <p14:creationId xmlns:p14="http://schemas.microsoft.com/office/powerpoint/2010/main" val="3618058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在控制器上用</a:t>
            </a:r>
            <a:r>
              <a:rPr lang="en-US" altLang="zh-CN" dirty="0"/>
              <a:t>wireshark2.2.1</a:t>
            </a:r>
            <a:r>
              <a:rPr lang="zh-CN" altLang="en-US" dirty="0"/>
              <a:t>抓包</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641" y="1846263"/>
            <a:ext cx="6439044" cy="4022725"/>
          </a:xfrm>
        </p:spPr>
      </p:pic>
    </p:spTree>
    <p:extLst>
      <p:ext uri="{BB962C8B-B14F-4D97-AF65-F5344CB8AC3E}">
        <p14:creationId xmlns:p14="http://schemas.microsoft.com/office/powerpoint/2010/main" val="3087425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a:t>
            </a:r>
            <a:r>
              <a:rPr lang="en-US" altLang="zh-CN" dirty="0" err="1" smtClean="0"/>
              <a:t>OpenDayLight</a:t>
            </a:r>
            <a:r>
              <a:rPr lang="zh-CN" altLang="en-US" dirty="0" smtClean="0"/>
              <a:t>操作流表</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641" y="1846263"/>
            <a:ext cx="6439044" cy="4022725"/>
          </a:xfrm>
        </p:spPr>
      </p:pic>
    </p:spTree>
    <p:extLst>
      <p:ext uri="{BB962C8B-B14F-4D97-AF65-F5344CB8AC3E}">
        <p14:creationId xmlns:p14="http://schemas.microsoft.com/office/powerpoint/2010/main" val="228695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自制</a:t>
            </a:r>
            <a:r>
              <a:rPr lang="en-US" altLang="zh-CN">
                <a:sym typeface="+mn-ea"/>
              </a:rPr>
              <a:t>OpenFlow</a:t>
            </a:r>
            <a:r>
              <a:rPr lang="zh-CN" altLang="en-US">
                <a:sym typeface="+mn-ea"/>
              </a:rPr>
              <a:t>交换机</a:t>
            </a:r>
            <a:endParaRPr lang="zh-CN" altLang="en-US"/>
          </a:p>
        </p:txBody>
      </p:sp>
      <p:sp>
        <p:nvSpPr>
          <p:cNvPr id="3" name="内容占位符 2"/>
          <p:cNvSpPr>
            <a:spLocks noGrp="1"/>
          </p:cNvSpPr>
          <p:nvPr>
            <p:ph idx="1"/>
          </p:nvPr>
        </p:nvSpPr>
        <p:spPr/>
        <p:txBody>
          <a:bodyPr/>
          <a:lstStyle/>
          <a:p>
            <a:r>
              <a:rPr lang="zh-CN" altLang="en-US"/>
              <a:t>大致步骤：</a:t>
            </a:r>
          </a:p>
          <a:p>
            <a:r>
              <a:rPr lang="zh-CN" altLang="en-US"/>
              <a:t>1.在系统里下载openWRT源码并编译，选择与自己的路由器相应的选项</a:t>
            </a:r>
          </a:p>
          <a:p>
            <a:r>
              <a:rPr lang="zh-CN" altLang="en-US"/>
              <a:t>2.下载OpenFlow-openWRT的源码并编译，选择相应的选项</a:t>
            </a:r>
          </a:p>
          <a:p>
            <a:r>
              <a:rPr lang="zh-CN" altLang="en-US"/>
              <a:t>3.编译完成后会生成.bin文件，将其刷入路由器，TP-LINK WR740N的方法是登陆路由器管理界面192.168.x.x升级固件。</a:t>
            </a:r>
          </a:p>
          <a:p>
            <a:endParaRPr lang="zh-CN" altLang="en-US"/>
          </a:p>
          <a:p>
            <a:r>
              <a:rPr lang="zh-CN" altLang="en-US"/>
              <a:t>openWRT支持的路由器型号在这里查询：</a:t>
            </a:r>
          </a:p>
          <a:p>
            <a:r>
              <a:rPr lang="zh-CN" altLang="en-US"/>
              <a:t>http://wiki.openwrt.org/toh/start</a:t>
            </a:r>
          </a:p>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err="1"/>
              <a:t>OpenDayLight</a:t>
            </a:r>
            <a:r>
              <a:rPr lang="zh-CN" altLang="en-US" dirty="0"/>
              <a:t>操作流表</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6641" y="1846263"/>
            <a:ext cx="6439044" cy="4022725"/>
          </a:xfrm>
        </p:spPr>
      </p:pic>
    </p:spTree>
    <p:extLst>
      <p:ext uri="{BB962C8B-B14F-4D97-AF65-F5344CB8AC3E}">
        <p14:creationId xmlns:p14="http://schemas.microsoft.com/office/powerpoint/2010/main" val="1271813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99418" y="658267"/>
            <a:ext cx="9076190" cy="5780952"/>
          </a:xfrm>
          <a:prstGeom prst="rect">
            <a:avLst/>
          </a:prstGeom>
        </p:spPr>
      </p:pic>
    </p:spTree>
    <p:extLst>
      <p:ext uri="{BB962C8B-B14F-4D97-AF65-F5344CB8AC3E}">
        <p14:creationId xmlns:p14="http://schemas.microsoft.com/office/powerpoint/2010/main" val="1430808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92085" y="3048001"/>
            <a:ext cx="8490857" cy="707886"/>
          </a:xfrm>
          <a:prstGeom prst="rect">
            <a:avLst/>
          </a:prstGeom>
          <a:noFill/>
        </p:spPr>
        <p:txBody>
          <a:bodyPr wrap="square" rtlCol="0">
            <a:spAutoFit/>
          </a:bodyPr>
          <a:lstStyle/>
          <a:p>
            <a:r>
              <a:rPr lang="zh-CN" altLang="en-US" sz="4000" dirty="0"/>
              <a:t>基于</a:t>
            </a:r>
            <a:r>
              <a:rPr lang="en-US" altLang="zh-CN" sz="4000" dirty="0" smtClean="0"/>
              <a:t>Cisco M20</a:t>
            </a:r>
            <a:r>
              <a:rPr lang="zh-CN" altLang="en-US" sz="4000" dirty="0" smtClean="0"/>
              <a:t>之</a:t>
            </a:r>
            <a:r>
              <a:rPr lang="en-US" altLang="zh-CN" sz="4000" dirty="0" err="1" smtClean="0"/>
              <a:t>Openflow</a:t>
            </a:r>
            <a:r>
              <a:rPr lang="zh-CN" altLang="en-US" sz="4000" dirty="0" smtClean="0"/>
              <a:t>交换机制作</a:t>
            </a:r>
            <a:endParaRPr lang="zh-CN" altLang="en-US" sz="4000" dirty="0"/>
          </a:p>
        </p:txBody>
      </p:sp>
    </p:spTree>
    <p:extLst>
      <p:ext uri="{BB962C8B-B14F-4D97-AF65-F5344CB8AC3E}">
        <p14:creationId xmlns:p14="http://schemas.microsoft.com/office/powerpoint/2010/main" val="774453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2529" y="3288323"/>
            <a:ext cx="10372413" cy="1631216"/>
          </a:xfrm>
          <a:prstGeom prst="rect">
            <a:avLst/>
          </a:prstGeom>
          <a:noFill/>
        </p:spPr>
        <p:txBody>
          <a:bodyPr wrap="square" rtlCol="0">
            <a:spAutoFit/>
          </a:bodyPr>
          <a:lstStyle/>
          <a:p>
            <a:r>
              <a:rPr lang="zh-CN" altLang="en-US" sz="2800" dirty="0" smtClean="0"/>
              <a:t>安装编译环境</a:t>
            </a:r>
            <a:endParaRPr lang="en-US" altLang="zh-CN" sz="2800" dirty="0" smtClean="0"/>
          </a:p>
          <a:p>
            <a:r>
              <a:rPr lang="en-US" altLang="zh-CN" sz="2400" dirty="0" smtClean="0"/>
              <a:t>#apt-get update</a:t>
            </a:r>
          </a:p>
          <a:p>
            <a:r>
              <a:rPr lang="en-US" altLang="zh-CN" sz="2400" dirty="0" smtClean="0"/>
              <a:t>#apt-get install build-essential </a:t>
            </a:r>
            <a:r>
              <a:rPr lang="en-US" altLang="zh-CN" sz="2400" dirty="0" err="1" smtClean="0"/>
              <a:t>binutils</a:t>
            </a:r>
            <a:r>
              <a:rPr lang="en-US" altLang="zh-CN" sz="2400" dirty="0" smtClean="0"/>
              <a:t> flex bison </a:t>
            </a:r>
            <a:r>
              <a:rPr lang="en-US" altLang="zh-CN" sz="2400" dirty="0" err="1" smtClean="0"/>
              <a:t>autoconf</a:t>
            </a:r>
            <a:r>
              <a:rPr lang="en-US" altLang="zh-CN" sz="2400" dirty="0" smtClean="0"/>
              <a:t> </a:t>
            </a:r>
            <a:r>
              <a:rPr lang="en-US" altLang="zh-CN" sz="2400" dirty="0" err="1" smtClean="0"/>
              <a:t>gettext</a:t>
            </a:r>
            <a:r>
              <a:rPr lang="en-US" altLang="zh-CN" sz="2400" dirty="0" smtClean="0"/>
              <a:t> </a:t>
            </a:r>
            <a:r>
              <a:rPr lang="en-US" altLang="zh-CN" sz="2400" dirty="0" err="1" smtClean="0"/>
              <a:t>texinfo</a:t>
            </a:r>
            <a:r>
              <a:rPr lang="en-US" altLang="zh-CN" sz="2400" dirty="0" smtClean="0"/>
              <a:t> </a:t>
            </a:r>
            <a:r>
              <a:rPr lang="en-US" altLang="zh-CN" sz="2400" dirty="0" err="1" smtClean="0"/>
              <a:t>sharutils</a:t>
            </a:r>
            <a:r>
              <a:rPr lang="en-US" altLang="zh-CN" sz="2400" dirty="0" smtClean="0"/>
              <a:t> subversion libncurses5-dev </a:t>
            </a:r>
            <a:r>
              <a:rPr lang="en-US" altLang="zh-CN" sz="2400" dirty="0" err="1" smtClean="0"/>
              <a:t>ncurses</a:t>
            </a:r>
            <a:r>
              <a:rPr lang="en-US" altLang="zh-CN" sz="2400" dirty="0" smtClean="0"/>
              <a:t>-term zlib1g-dev gawk </a:t>
            </a:r>
            <a:r>
              <a:rPr lang="en-US" altLang="zh-CN" sz="2400" dirty="0" err="1" smtClean="0"/>
              <a:t>git</a:t>
            </a:r>
            <a:r>
              <a:rPr lang="en-US" altLang="zh-CN" sz="2400" dirty="0" smtClean="0"/>
              <a:t>-core unzip</a:t>
            </a:r>
            <a:endParaRPr lang="zh-CN" altLang="en-US" sz="2400" dirty="0"/>
          </a:p>
        </p:txBody>
      </p:sp>
      <p:sp>
        <p:nvSpPr>
          <p:cNvPr id="5" name="文本框 4"/>
          <p:cNvSpPr txBox="1"/>
          <p:nvPr/>
        </p:nvSpPr>
        <p:spPr>
          <a:xfrm>
            <a:off x="874204" y="828151"/>
            <a:ext cx="9717596" cy="2185214"/>
          </a:xfrm>
          <a:prstGeom prst="rect">
            <a:avLst/>
          </a:prstGeom>
          <a:noFill/>
        </p:spPr>
        <p:txBody>
          <a:bodyPr wrap="square" rtlCol="0">
            <a:spAutoFit/>
          </a:bodyPr>
          <a:lstStyle/>
          <a:p>
            <a:r>
              <a:rPr lang="zh-CN" altLang="en-US" sz="2800" dirty="0" smtClean="0"/>
              <a:t>目标</a:t>
            </a:r>
            <a:r>
              <a:rPr lang="zh-CN" altLang="en-US" sz="2800" dirty="0"/>
              <a:t>板</a:t>
            </a:r>
            <a:r>
              <a:rPr lang="zh-CN" altLang="en-US" sz="2800" dirty="0" smtClean="0"/>
              <a:t>：</a:t>
            </a:r>
            <a:r>
              <a:rPr lang="en-US" altLang="zh-CN" sz="2800" dirty="0" smtClean="0"/>
              <a:t>Cisco Valet M20</a:t>
            </a:r>
          </a:p>
          <a:p>
            <a:r>
              <a:rPr lang="en-US" altLang="zh-CN" sz="2400" dirty="0" smtClean="0"/>
              <a:t>Chips</a:t>
            </a:r>
            <a:r>
              <a:rPr lang="zh-CN" altLang="en-US" sz="2400" dirty="0" smtClean="0"/>
              <a:t>：</a:t>
            </a:r>
            <a:r>
              <a:rPr lang="en-US" altLang="zh-CN" sz="2400" dirty="0" smtClean="0"/>
              <a:t>BCM4716</a:t>
            </a:r>
          </a:p>
          <a:p>
            <a:r>
              <a:rPr lang="en-US" altLang="zh-CN" sz="2400" dirty="0" smtClean="0"/>
              <a:t>RAM</a:t>
            </a:r>
            <a:r>
              <a:rPr lang="zh-CN" altLang="en-US" sz="2400" dirty="0" smtClean="0"/>
              <a:t>：</a:t>
            </a:r>
            <a:r>
              <a:rPr lang="en-US" altLang="zh-CN" sz="2400" dirty="0" smtClean="0"/>
              <a:t>32M</a:t>
            </a:r>
          </a:p>
          <a:p>
            <a:r>
              <a:rPr lang="en-US" altLang="zh-CN" sz="2400" dirty="0" smtClean="0"/>
              <a:t>Flash</a:t>
            </a:r>
            <a:r>
              <a:rPr lang="zh-CN" altLang="en-US" sz="2400" dirty="0" smtClean="0"/>
              <a:t>：</a:t>
            </a:r>
            <a:r>
              <a:rPr lang="en-US" altLang="zh-CN" sz="2400" dirty="0" smtClean="0"/>
              <a:t>4M</a:t>
            </a:r>
          </a:p>
          <a:p>
            <a:endParaRPr lang="en-US" altLang="zh-CN" dirty="0"/>
          </a:p>
          <a:p>
            <a:r>
              <a:rPr lang="zh-CN" altLang="en-US" dirty="0" smtClean="0"/>
              <a:t>支持</a:t>
            </a:r>
            <a:r>
              <a:rPr lang="en-US" altLang="zh-CN" dirty="0" err="1" smtClean="0"/>
              <a:t>OpenWRT</a:t>
            </a:r>
            <a:r>
              <a:rPr lang="zh-CN" altLang="en-US" dirty="0" smtClean="0"/>
              <a:t>路由器信息：</a:t>
            </a:r>
            <a:r>
              <a:rPr lang="en-US" altLang="zh-CN" dirty="0" smtClean="0">
                <a:hlinkClick r:id="rId2"/>
              </a:rPr>
              <a:t>https</a:t>
            </a:r>
            <a:r>
              <a:rPr lang="en-US" altLang="zh-CN" dirty="0">
                <a:hlinkClick r:id="rId2"/>
              </a:rPr>
              <a:t>://wiki.openwrt.org/toh/start#supported.hardware.-.</a:t>
            </a:r>
            <a:r>
              <a:rPr lang="en-US" altLang="zh-CN" dirty="0" smtClean="0">
                <a:hlinkClick r:id="rId2"/>
              </a:rPr>
              <a:t>router.type</a:t>
            </a:r>
            <a:endParaRPr lang="en-US" altLang="zh-CN" dirty="0" smtClean="0"/>
          </a:p>
        </p:txBody>
      </p:sp>
    </p:spTree>
    <p:extLst>
      <p:ext uri="{BB962C8B-B14F-4D97-AF65-F5344CB8AC3E}">
        <p14:creationId xmlns:p14="http://schemas.microsoft.com/office/powerpoint/2010/main" val="8870382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3514" y="576943"/>
            <a:ext cx="5442858" cy="523220"/>
          </a:xfrm>
          <a:prstGeom prst="rect">
            <a:avLst/>
          </a:prstGeom>
          <a:noFill/>
        </p:spPr>
        <p:txBody>
          <a:bodyPr wrap="square" rtlCol="0">
            <a:spAutoFit/>
          </a:bodyPr>
          <a:lstStyle/>
          <a:p>
            <a:pPr algn="ctr"/>
            <a:r>
              <a:rPr lang="zh-CN" altLang="en-US" sz="2800" dirty="0"/>
              <a:t>基于</a:t>
            </a:r>
            <a:r>
              <a:rPr lang="en-US" altLang="zh-CN" sz="2800" dirty="0" smtClean="0"/>
              <a:t>DD-WRT</a:t>
            </a:r>
            <a:r>
              <a:rPr lang="zh-CN" altLang="en-US" sz="2800" dirty="0" smtClean="0"/>
              <a:t>制作</a:t>
            </a:r>
            <a:r>
              <a:rPr lang="en-US" altLang="zh-CN" sz="2800" dirty="0" err="1" smtClean="0"/>
              <a:t>Openflow</a:t>
            </a:r>
            <a:r>
              <a:rPr lang="zh-CN" altLang="en-US" sz="2800" dirty="0" smtClean="0"/>
              <a:t>交换机</a:t>
            </a:r>
            <a:endParaRPr lang="zh-CN" altLang="en-US" sz="2800" dirty="0"/>
          </a:p>
        </p:txBody>
      </p:sp>
      <p:sp>
        <p:nvSpPr>
          <p:cNvPr id="5" name="文本框 4"/>
          <p:cNvSpPr txBox="1"/>
          <p:nvPr/>
        </p:nvSpPr>
        <p:spPr>
          <a:xfrm>
            <a:off x="1164771" y="1413366"/>
            <a:ext cx="8556172" cy="646331"/>
          </a:xfrm>
          <a:prstGeom prst="rect">
            <a:avLst/>
          </a:prstGeom>
          <a:noFill/>
        </p:spPr>
        <p:txBody>
          <a:bodyPr wrap="square" rtlCol="0">
            <a:spAutoFit/>
          </a:bodyPr>
          <a:lstStyle/>
          <a:p>
            <a:r>
              <a:rPr lang="zh-CN" altLang="en-US" dirty="0" smtClean="0"/>
              <a:t>官方固件下载地址：</a:t>
            </a:r>
            <a:r>
              <a:rPr lang="en-US" altLang="zh-CN" dirty="0" smtClean="0">
                <a:hlinkClick r:id="rId2"/>
              </a:rPr>
              <a:t>http</a:t>
            </a:r>
            <a:r>
              <a:rPr lang="en-US" altLang="zh-CN" dirty="0">
                <a:hlinkClick r:id="rId2"/>
              </a:rPr>
              <a:t>://</a:t>
            </a:r>
            <a:r>
              <a:rPr lang="en-US" altLang="zh-CN" dirty="0" smtClean="0">
                <a:hlinkClick r:id="rId2"/>
              </a:rPr>
              <a:t>www.dd-wrt.com/site/support/router-database</a:t>
            </a:r>
            <a:endParaRPr lang="en-US" altLang="zh-CN" dirty="0"/>
          </a:p>
          <a:p>
            <a:endParaRPr lang="en-US" altLang="zh-CN" dirty="0" smtClean="0"/>
          </a:p>
        </p:txBody>
      </p:sp>
      <p:pic>
        <p:nvPicPr>
          <p:cNvPr id="6" name="图片 5"/>
          <p:cNvPicPr>
            <a:picLocks noChangeAspect="1"/>
          </p:cNvPicPr>
          <p:nvPr/>
        </p:nvPicPr>
        <p:blipFill>
          <a:blip r:embed="rId3"/>
          <a:stretch>
            <a:fillRect/>
          </a:stretch>
        </p:blipFill>
        <p:spPr>
          <a:xfrm>
            <a:off x="1164771" y="2059697"/>
            <a:ext cx="7513266" cy="4490000"/>
          </a:xfrm>
          <a:prstGeom prst="rect">
            <a:avLst/>
          </a:prstGeom>
        </p:spPr>
      </p:pic>
    </p:spTree>
    <p:extLst>
      <p:ext uri="{BB962C8B-B14F-4D97-AF65-F5344CB8AC3E}">
        <p14:creationId xmlns:p14="http://schemas.microsoft.com/office/powerpoint/2010/main" val="28959784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7815" y="2175596"/>
            <a:ext cx="3962928" cy="2462213"/>
          </a:xfrm>
          <a:prstGeom prst="rect">
            <a:avLst/>
          </a:prstGeom>
        </p:spPr>
        <p:txBody>
          <a:bodyPr wrap="square">
            <a:spAutoFit/>
          </a:bodyPr>
          <a:lstStyle/>
          <a:p>
            <a:r>
              <a:rPr lang="zh-CN" altLang="en-US" sz="2800" dirty="0" smtClean="0"/>
              <a:t>从源码编译并制作固件</a:t>
            </a:r>
            <a:endParaRPr lang="en-US" altLang="zh-CN" sz="2800" dirty="0" smtClean="0"/>
          </a:p>
          <a:p>
            <a:endParaRPr lang="en-US" altLang="zh-CN" dirty="0" smtClean="0"/>
          </a:p>
          <a:p>
            <a:r>
              <a:rPr lang="zh-CN" altLang="en-US" dirty="0" smtClean="0"/>
              <a:t>（</a:t>
            </a:r>
            <a:r>
              <a:rPr lang="en-US" altLang="zh-CN" dirty="0" smtClean="0"/>
              <a:t>1</a:t>
            </a:r>
            <a:r>
              <a:rPr lang="zh-CN" altLang="en-US" dirty="0" smtClean="0"/>
              <a:t>）下载编译工具和源码：</a:t>
            </a:r>
            <a:endParaRPr lang="en-US" altLang="zh-CN" dirty="0" smtClean="0"/>
          </a:p>
          <a:p>
            <a:endParaRPr lang="en-US" altLang="zh-CN" dirty="0" smtClean="0"/>
          </a:p>
          <a:p>
            <a:r>
              <a:rPr lang="zh-CN" altLang="en-US" dirty="0" smtClean="0"/>
              <a:t>官方工具链和源码下载地址：</a:t>
            </a:r>
            <a:r>
              <a:rPr lang="en-US" altLang="zh-CN" dirty="0" smtClean="0">
                <a:hlinkClick r:id="rId2"/>
              </a:rPr>
              <a:t>http</a:t>
            </a:r>
            <a:r>
              <a:rPr lang="en-US" altLang="zh-CN" dirty="0">
                <a:hlinkClick r:id="rId2"/>
              </a:rPr>
              <a:t>://</a:t>
            </a:r>
            <a:r>
              <a:rPr lang="en-US" altLang="zh-CN" dirty="0" smtClean="0">
                <a:hlinkClick r:id="rId2"/>
              </a:rPr>
              <a:t>www.dd-wrt.com/site/support/other-downloads</a:t>
            </a:r>
            <a:endParaRPr lang="en-US" altLang="zh-CN" dirty="0" smtClean="0"/>
          </a:p>
          <a:p>
            <a:endParaRPr lang="zh-CN" altLang="en-US" dirty="0"/>
          </a:p>
        </p:txBody>
      </p:sp>
      <p:pic>
        <p:nvPicPr>
          <p:cNvPr id="5" name="图片 4"/>
          <p:cNvPicPr>
            <a:picLocks noChangeAspect="1"/>
          </p:cNvPicPr>
          <p:nvPr/>
        </p:nvPicPr>
        <p:blipFill rotWithShape="1">
          <a:blip r:embed="rId3"/>
          <a:srcRect r="25878"/>
          <a:stretch/>
        </p:blipFill>
        <p:spPr>
          <a:xfrm>
            <a:off x="4805284" y="433881"/>
            <a:ext cx="7158115" cy="2676190"/>
          </a:xfrm>
          <a:prstGeom prst="rect">
            <a:avLst/>
          </a:prstGeom>
        </p:spPr>
      </p:pic>
      <p:pic>
        <p:nvPicPr>
          <p:cNvPr id="6" name="图片 5"/>
          <p:cNvPicPr>
            <a:picLocks noChangeAspect="1"/>
          </p:cNvPicPr>
          <p:nvPr/>
        </p:nvPicPr>
        <p:blipFill rotWithShape="1">
          <a:blip r:embed="rId4"/>
          <a:srcRect r="25071"/>
          <a:stretch/>
        </p:blipFill>
        <p:spPr>
          <a:xfrm>
            <a:off x="4805284" y="3286636"/>
            <a:ext cx="7143162" cy="2914286"/>
          </a:xfrm>
          <a:prstGeom prst="rect">
            <a:avLst/>
          </a:prstGeom>
        </p:spPr>
      </p:pic>
    </p:spTree>
    <p:extLst>
      <p:ext uri="{BB962C8B-B14F-4D97-AF65-F5344CB8AC3E}">
        <p14:creationId xmlns:p14="http://schemas.microsoft.com/office/powerpoint/2010/main" val="34755139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7381" y="435819"/>
            <a:ext cx="5883727" cy="646331"/>
          </a:xfrm>
          <a:prstGeom prst="rect">
            <a:avLst/>
          </a:prstGeom>
        </p:spPr>
        <p:txBody>
          <a:bodyPr wrap="none">
            <a:spAutoFit/>
          </a:bodyPr>
          <a:lstStyle/>
          <a:p>
            <a:r>
              <a:rPr lang="en-US" altLang="zh-CN" dirty="0" smtClean="0"/>
              <a:t>V24</a:t>
            </a:r>
            <a:r>
              <a:rPr lang="zh-CN" altLang="en-US" dirty="0" smtClean="0"/>
              <a:t>源码</a:t>
            </a:r>
            <a:r>
              <a:rPr lang="en-US" altLang="zh-CN" dirty="0" smtClean="0"/>
              <a:t>SVN</a:t>
            </a:r>
            <a:r>
              <a:rPr lang="zh-CN" altLang="en-US" dirty="0" smtClean="0"/>
              <a:t>下载地址：</a:t>
            </a:r>
            <a:r>
              <a:rPr lang="en-US" altLang="zh-CN" dirty="0" smtClean="0">
                <a:hlinkClick r:id="rId2"/>
              </a:rPr>
              <a:t>http</a:t>
            </a:r>
            <a:r>
              <a:rPr lang="en-US" altLang="zh-CN" dirty="0">
                <a:hlinkClick r:id="rId2"/>
              </a:rPr>
              <a:t>://</a:t>
            </a:r>
            <a:r>
              <a:rPr lang="en-US" altLang="zh-CN" dirty="0" smtClean="0">
                <a:hlinkClick r:id="rId2"/>
              </a:rPr>
              <a:t>svn.dd-wrt.com/browser#src</a:t>
            </a:r>
            <a:endParaRPr lang="en-US" altLang="zh-CN" dirty="0" smtClean="0"/>
          </a:p>
          <a:p>
            <a:endParaRPr lang="zh-CN" altLang="en-US" dirty="0"/>
          </a:p>
        </p:txBody>
      </p:sp>
      <p:pic>
        <p:nvPicPr>
          <p:cNvPr id="5" name="图片 4"/>
          <p:cNvPicPr>
            <a:picLocks noChangeAspect="1"/>
          </p:cNvPicPr>
          <p:nvPr/>
        </p:nvPicPr>
        <p:blipFill>
          <a:blip r:embed="rId3"/>
          <a:stretch>
            <a:fillRect/>
          </a:stretch>
        </p:blipFill>
        <p:spPr>
          <a:xfrm>
            <a:off x="1267381" y="892628"/>
            <a:ext cx="8003277" cy="2530983"/>
          </a:xfrm>
          <a:prstGeom prst="rect">
            <a:avLst/>
          </a:prstGeom>
        </p:spPr>
      </p:pic>
      <p:sp>
        <p:nvSpPr>
          <p:cNvPr id="6" name="矩形 5"/>
          <p:cNvSpPr/>
          <p:nvPr/>
        </p:nvSpPr>
        <p:spPr>
          <a:xfrm>
            <a:off x="1267381" y="3652868"/>
            <a:ext cx="5964966" cy="646331"/>
          </a:xfrm>
          <a:prstGeom prst="rect">
            <a:avLst/>
          </a:prstGeom>
        </p:spPr>
        <p:txBody>
          <a:bodyPr wrap="none">
            <a:spAutoFit/>
          </a:bodyPr>
          <a:lstStyle/>
          <a:p>
            <a:r>
              <a:rPr lang="en-US" altLang="zh-CN" dirty="0" smtClean="0"/>
              <a:t>V24</a:t>
            </a:r>
            <a:r>
              <a:rPr lang="zh-CN" altLang="en-US" dirty="0" smtClean="0"/>
              <a:t>源码</a:t>
            </a:r>
            <a:r>
              <a:rPr lang="en-US" altLang="zh-CN" dirty="0" err="1" smtClean="0"/>
              <a:t>github</a:t>
            </a:r>
            <a:r>
              <a:rPr lang="zh-CN" altLang="en-US" dirty="0" smtClean="0"/>
              <a:t>下载地址：</a:t>
            </a:r>
            <a:r>
              <a:rPr lang="en-US" altLang="zh-CN" dirty="0" smtClean="0">
                <a:hlinkClick r:id="rId4"/>
              </a:rPr>
              <a:t>https</a:t>
            </a:r>
            <a:r>
              <a:rPr lang="en-US" altLang="zh-CN" dirty="0">
                <a:hlinkClick r:id="rId4"/>
              </a:rPr>
              <a:t>://</a:t>
            </a:r>
            <a:r>
              <a:rPr lang="en-US" altLang="zh-CN" dirty="0" smtClean="0">
                <a:hlinkClick r:id="rId4"/>
              </a:rPr>
              <a:t>github.com/mirror/dd-wrt</a:t>
            </a:r>
            <a:endParaRPr lang="en-US" altLang="zh-CN" dirty="0" smtClean="0"/>
          </a:p>
          <a:p>
            <a:endParaRPr lang="zh-CN" altLang="en-US" dirty="0"/>
          </a:p>
        </p:txBody>
      </p:sp>
      <p:pic>
        <p:nvPicPr>
          <p:cNvPr id="7" name="图片 6"/>
          <p:cNvPicPr>
            <a:picLocks noChangeAspect="1"/>
          </p:cNvPicPr>
          <p:nvPr/>
        </p:nvPicPr>
        <p:blipFill>
          <a:blip r:embed="rId5"/>
          <a:stretch>
            <a:fillRect/>
          </a:stretch>
        </p:blipFill>
        <p:spPr>
          <a:xfrm>
            <a:off x="1267381" y="4158341"/>
            <a:ext cx="6221990" cy="2547259"/>
          </a:xfrm>
          <a:prstGeom prst="rect">
            <a:avLst/>
          </a:prstGeom>
        </p:spPr>
      </p:pic>
    </p:spTree>
    <p:extLst>
      <p:ext uri="{BB962C8B-B14F-4D97-AF65-F5344CB8AC3E}">
        <p14:creationId xmlns:p14="http://schemas.microsoft.com/office/powerpoint/2010/main" val="3270214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1966" y="1230476"/>
            <a:ext cx="6690229" cy="646331"/>
          </a:xfrm>
          <a:prstGeom prst="rect">
            <a:avLst/>
          </a:prstGeom>
        </p:spPr>
        <p:txBody>
          <a:bodyPr wrap="none">
            <a:spAutoFit/>
          </a:bodyPr>
          <a:lstStyle/>
          <a:p>
            <a:r>
              <a:rPr lang="zh-CN" altLang="en-US" dirty="0" smtClean="0"/>
              <a:t>参考网址：</a:t>
            </a:r>
            <a:r>
              <a:rPr lang="en-US" altLang="zh-CN" dirty="0" smtClean="0">
                <a:hlinkClick r:id="rId2"/>
              </a:rPr>
              <a:t>http</a:t>
            </a:r>
            <a:r>
              <a:rPr lang="en-US" altLang="zh-CN" dirty="0">
                <a:hlinkClick r:id="rId2"/>
              </a:rPr>
              <a:t>://</a:t>
            </a:r>
            <a:r>
              <a:rPr lang="en-US" altLang="zh-CN" dirty="0" smtClean="0">
                <a:hlinkClick r:id="rId2"/>
              </a:rPr>
              <a:t>blog.sina.com.cn/s/blog_</a:t>
            </a:r>
            <a:r>
              <a:rPr lang="en-US" altLang="zh-CN" u="sng" dirty="0" smtClean="0">
                <a:hlinkClick r:id="rId2"/>
              </a:rPr>
              <a:t>626619</a:t>
            </a:r>
            <a:r>
              <a:rPr lang="en-US" altLang="zh-CN" dirty="0" smtClean="0">
                <a:hlinkClick r:id="rId2"/>
              </a:rPr>
              <a:t>730100y75q.html</a:t>
            </a:r>
            <a:endParaRPr lang="en-US" altLang="zh-CN" dirty="0" smtClean="0"/>
          </a:p>
          <a:p>
            <a:endParaRPr lang="zh-CN" altLang="en-US" dirty="0"/>
          </a:p>
        </p:txBody>
      </p:sp>
      <p:sp>
        <p:nvSpPr>
          <p:cNvPr id="5" name="文本框 4"/>
          <p:cNvSpPr txBox="1"/>
          <p:nvPr/>
        </p:nvSpPr>
        <p:spPr>
          <a:xfrm>
            <a:off x="791594" y="533400"/>
            <a:ext cx="3856606" cy="523220"/>
          </a:xfrm>
          <a:prstGeom prst="rect">
            <a:avLst/>
          </a:prstGeom>
          <a:noFill/>
        </p:spPr>
        <p:txBody>
          <a:bodyPr wrap="square" rtlCol="0">
            <a:spAutoFit/>
          </a:bodyPr>
          <a:lstStyle/>
          <a:p>
            <a:r>
              <a:rPr lang="zh-CN" altLang="en-US" sz="2800" dirty="0" smtClean="0"/>
              <a:t>（</a:t>
            </a:r>
            <a:r>
              <a:rPr lang="en-US" altLang="zh-CN" sz="2800" dirty="0" smtClean="0"/>
              <a:t>2</a:t>
            </a:r>
            <a:r>
              <a:rPr lang="zh-CN" altLang="en-US" sz="2800" dirty="0" smtClean="0"/>
              <a:t>）编译</a:t>
            </a:r>
            <a:r>
              <a:rPr lang="en-US" altLang="zh-CN" sz="2800" dirty="0" smtClean="0"/>
              <a:t>DD-WRT</a:t>
            </a:r>
            <a:r>
              <a:rPr lang="zh-CN" altLang="en-US" sz="2800" dirty="0" smtClean="0"/>
              <a:t>源码</a:t>
            </a:r>
            <a:endParaRPr lang="zh-CN" altLang="en-US" sz="2800" dirty="0"/>
          </a:p>
        </p:txBody>
      </p:sp>
      <p:sp>
        <p:nvSpPr>
          <p:cNvPr id="6" name="文本框 5"/>
          <p:cNvSpPr txBox="1"/>
          <p:nvPr/>
        </p:nvSpPr>
        <p:spPr>
          <a:xfrm>
            <a:off x="1041966" y="2212312"/>
            <a:ext cx="8385063" cy="3046988"/>
          </a:xfrm>
          <a:prstGeom prst="rect">
            <a:avLst/>
          </a:prstGeom>
          <a:noFill/>
        </p:spPr>
        <p:txBody>
          <a:bodyPr wrap="square" rtlCol="0">
            <a:spAutoFit/>
          </a:bodyPr>
          <a:lstStyle/>
          <a:p>
            <a:r>
              <a:rPr lang="zh-CN" altLang="en-US" sz="2400" dirty="0" smtClean="0"/>
              <a:t>执行三个脚本</a:t>
            </a:r>
            <a:endParaRPr lang="en-US" altLang="zh-CN" sz="2400" dirty="0" smtClean="0"/>
          </a:p>
          <a:p>
            <a:r>
              <a:rPr lang="zh-CN" altLang="en-US" sz="2400" dirty="0" smtClean="0"/>
              <a:t>调整源码，编译本地工具和确定编译对象</a:t>
            </a:r>
            <a:endParaRPr lang="en-US" altLang="zh-CN" sz="2400" dirty="0" smtClean="0"/>
          </a:p>
          <a:p>
            <a:r>
              <a:rPr lang="en-US" altLang="zh-CN" sz="2400" dirty="0" smtClean="0"/>
              <a:t>#./ready_ddwrt.sh</a:t>
            </a:r>
          </a:p>
          <a:p>
            <a:r>
              <a:rPr lang="zh-CN" altLang="en-US" sz="2400" dirty="0" smtClean="0"/>
              <a:t>建立编译环境，提供</a:t>
            </a:r>
            <a:r>
              <a:rPr lang="en-US" altLang="zh-CN" sz="2400" dirty="0" smtClean="0"/>
              <a:t>toolchain</a:t>
            </a:r>
            <a:r>
              <a:rPr lang="zh-CN" altLang="en-US" sz="2400" dirty="0" smtClean="0"/>
              <a:t>和目标文件放置出的链接</a:t>
            </a:r>
            <a:endParaRPr lang="en-US" altLang="zh-CN" sz="2400" dirty="0" smtClean="0"/>
          </a:p>
          <a:p>
            <a:r>
              <a:rPr lang="en-US" altLang="zh-CN" sz="2400" dirty="0" smtClean="0"/>
              <a:t>#./ready_ddwrt_root.sh</a:t>
            </a:r>
          </a:p>
          <a:p>
            <a:r>
              <a:rPr lang="zh-CN" altLang="en-US" sz="2400" dirty="0" smtClean="0"/>
              <a:t>编译</a:t>
            </a:r>
            <a:r>
              <a:rPr lang="en-US" altLang="zh-CN" sz="2400" dirty="0" smtClean="0"/>
              <a:t>v24 </a:t>
            </a:r>
            <a:r>
              <a:rPr lang="en-US" altLang="zh-CN" sz="2400" dirty="0" err="1" smtClean="0"/>
              <a:t>std</a:t>
            </a:r>
            <a:r>
              <a:rPr lang="zh-CN" altLang="en-US" sz="2400" dirty="0" smtClean="0"/>
              <a:t>模式</a:t>
            </a:r>
            <a:endParaRPr lang="en-US" altLang="zh-CN" sz="2400" dirty="0" smtClean="0"/>
          </a:p>
          <a:p>
            <a:r>
              <a:rPr lang="en-US" altLang="zh-CN" sz="2400" dirty="0" smtClean="0"/>
              <a:t>#./install_std.v24_2.sh</a:t>
            </a:r>
          </a:p>
          <a:p>
            <a:r>
              <a:rPr lang="zh-CN" altLang="en-US" sz="2400" dirty="0" smtClean="0"/>
              <a:t>编译结束后在</a:t>
            </a:r>
            <a:r>
              <a:rPr lang="en-US" altLang="zh-CN" sz="2400" dirty="0" smtClean="0"/>
              <a:t>/</a:t>
            </a:r>
            <a:r>
              <a:rPr lang="en-US" altLang="zh-CN" sz="2400" dirty="0" err="1" smtClean="0"/>
              <a:t>GruppenLW</a:t>
            </a:r>
            <a:r>
              <a:rPr lang="en-US" altLang="zh-CN" sz="2400" dirty="0" smtClean="0"/>
              <a:t>/</a:t>
            </a:r>
            <a:r>
              <a:rPr lang="zh-CN" altLang="en-US" sz="2400" dirty="0" smtClean="0"/>
              <a:t>生成</a:t>
            </a:r>
            <a:r>
              <a:rPr lang="en-US" altLang="zh-CN" sz="2400" dirty="0" smtClean="0"/>
              <a:t>bin</a:t>
            </a:r>
            <a:r>
              <a:rPr lang="zh-CN" altLang="en-US" sz="2400" dirty="0" smtClean="0"/>
              <a:t>目标文件</a:t>
            </a:r>
            <a:endParaRPr lang="en-US" altLang="zh-CN" sz="2400" dirty="0" smtClean="0"/>
          </a:p>
        </p:txBody>
      </p:sp>
    </p:spTree>
    <p:extLst>
      <p:ext uri="{BB962C8B-B14F-4D97-AF65-F5344CB8AC3E}">
        <p14:creationId xmlns:p14="http://schemas.microsoft.com/office/powerpoint/2010/main" val="2106143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2885" y="509172"/>
            <a:ext cx="5671458" cy="523220"/>
          </a:xfrm>
          <a:prstGeom prst="rect">
            <a:avLst/>
          </a:prstGeom>
          <a:noFill/>
        </p:spPr>
        <p:txBody>
          <a:bodyPr wrap="square" rtlCol="0">
            <a:spAutoFit/>
          </a:bodyPr>
          <a:lstStyle/>
          <a:p>
            <a:r>
              <a:rPr lang="zh-CN" altLang="en-US" sz="2800" dirty="0" smtClean="0"/>
              <a:t>基于</a:t>
            </a:r>
            <a:r>
              <a:rPr lang="en-US" altLang="zh-CN" sz="2800" dirty="0" err="1" smtClean="0"/>
              <a:t>OpenWRT</a:t>
            </a:r>
            <a:r>
              <a:rPr lang="zh-CN" altLang="en-US" sz="2800" dirty="0" smtClean="0"/>
              <a:t>制作</a:t>
            </a:r>
            <a:r>
              <a:rPr lang="en-US" altLang="zh-CN" sz="2800" dirty="0" err="1" smtClean="0"/>
              <a:t>openflow</a:t>
            </a:r>
            <a:r>
              <a:rPr lang="zh-CN" altLang="en-US" sz="2800" dirty="0" smtClean="0"/>
              <a:t>交换机</a:t>
            </a:r>
            <a:endParaRPr lang="zh-CN" altLang="en-US" sz="2800" dirty="0"/>
          </a:p>
        </p:txBody>
      </p:sp>
      <p:sp>
        <p:nvSpPr>
          <p:cNvPr id="5" name="矩形 4"/>
          <p:cNvSpPr/>
          <p:nvPr/>
        </p:nvSpPr>
        <p:spPr>
          <a:xfrm>
            <a:off x="772885" y="1129644"/>
            <a:ext cx="9906000" cy="923330"/>
          </a:xfrm>
          <a:prstGeom prst="rect">
            <a:avLst/>
          </a:prstGeom>
        </p:spPr>
        <p:txBody>
          <a:bodyPr wrap="square">
            <a:spAutoFit/>
          </a:bodyPr>
          <a:lstStyle/>
          <a:p>
            <a:r>
              <a:rPr lang="zh-CN" altLang="en-US" dirty="0"/>
              <a:t>支持</a:t>
            </a:r>
            <a:r>
              <a:rPr lang="en-US" altLang="zh-CN" dirty="0" err="1"/>
              <a:t>OpenWRT</a:t>
            </a:r>
            <a:r>
              <a:rPr lang="zh-CN" altLang="en-US" dirty="0"/>
              <a:t>路由器</a:t>
            </a:r>
            <a:r>
              <a:rPr lang="zh-CN" altLang="en-US" dirty="0" smtClean="0"/>
              <a:t>信息网址：</a:t>
            </a:r>
            <a:endParaRPr lang="en-US" altLang="zh-CN" dirty="0" smtClean="0"/>
          </a:p>
          <a:p>
            <a:r>
              <a:rPr lang="zh-CN" altLang="en-US" dirty="0" smtClean="0">
                <a:hlinkClick r:id="rId2"/>
              </a:rPr>
              <a:t>https</a:t>
            </a:r>
            <a:r>
              <a:rPr lang="zh-CN" altLang="en-US" dirty="0">
                <a:hlinkClick r:id="rId2"/>
              </a:rPr>
              <a:t>://wiki.openwrt.org/toh/start#supported.hardware.-.router.</a:t>
            </a:r>
            <a:r>
              <a:rPr lang="zh-CN" altLang="en-US" dirty="0" smtClean="0">
                <a:hlinkClick r:id="rId2"/>
              </a:rPr>
              <a:t>type</a:t>
            </a:r>
            <a:endParaRPr lang="en-US" altLang="zh-CN" dirty="0" smtClean="0"/>
          </a:p>
          <a:p>
            <a:endParaRPr lang="zh-CN" altLang="en-US" dirty="0"/>
          </a:p>
        </p:txBody>
      </p:sp>
      <p:pic>
        <p:nvPicPr>
          <p:cNvPr id="6" name="图片 5"/>
          <p:cNvPicPr>
            <a:picLocks noChangeAspect="1"/>
          </p:cNvPicPr>
          <p:nvPr/>
        </p:nvPicPr>
        <p:blipFill>
          <a:blip r:embed="rId3"/>
          <a:stretch>
            <a:fillRect/>
          </a:stretch>
        </p:blipFill>
        <p:spPr>
          <a:xfrm>
            <a:off x="3079599" y="2498189"/>
            <a:ext cx="4857143" cy="4276190"/>
          </a:xfrm>
          <a:prstGeom prst="rect">
            <a:avLst/>
          </a:prstGeom>
        </p:spPr>
      </p:pic>
      <p:grpSp>
        <p:nvGrpSpPr>
          <p:cNvPr id="9" name="组合 8"/>
          <p:cNvGrpSpPr/>
          <p:nvPr/>
        </p:nvGrpSpPr>
        <p:grpSpPr>
          <a:xfrm>
            <a:off x="772885" y="1866856"/>
            <a:ext cx="10145486" cy="566739"/>
            <a:chOff x="979714" y="1868308"/>
            <a:chExt cx="10145486" cy="566739"/>
          </a:xfrm>
        </p:grpSpPr>
        <p:pic>
          <p:nvPicPr>
            <p:cNvPr id="7" name="图片 6"/>
            <p:cNvPicPr>
              <a:picLocks noChangeAspect="1"/>
            </p:cNvPicPr>
            <p:nvPr/>
          </p:nvPicPr>
          <p:blipFill>
            <a:blip r:embed="rId4"/>
            <a:stretch>
              <a:fillRect/>
            </a:stretch>
          </p:blipFill>
          <p:spPr>
            <a:xfrm>
              <a:off x="979714" y="2237664"/>
              <a:ext cx="10145486" cy="197383"/>
            </a:xfrm>
            <a:prstGeom prst="rect">
              <a:avLst/>
            </a:prstGeom>
          </p:spPr>
        </p:pic>
        <p:pic>
          <p:nvPicPr>
            <p:cNvPr id="8" name="图片 7"/>
            <p:cNvPicPr>
              <a:picLocks noChangeAspect="1"/>
            </p:cNvPicPr>
            <p:nvPr/>
          </p:nvPicPr>
          <p:blipFill>
            <a:blip r:embed="rId5"/>
            <a:stretch>
              <a:fillRect/>
            </a:stretch>
          </p:blipFill>
          <p:spPr>
            <a:xfrm>
              <a:off x="979714" y="1868308"/>
              <a:ext cx="10145486" cy="304762"/>
            </a:xfrm>
            <a:prstGeom prst="rect">
              <a:avLst/>
            </a:prstGeom>
          </p:spPr>
        </p:pic>
      </p:grpSp>
    </p:spTree>
    <p:extLst>
      <p:ext uri="{BB962C8B-B14F-4D97-AF65-F5344CB8AC3E}">
        <p14:creationId xmlns:p14="http://schemas.microsoft.com/office/powerpoint/2010/main" val="3721847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7937" y="1588429"/>
            <a:ext cx="5273944" cy="646331"/>
          </a:xfrm>
          <a:prstGeom prst="rect">
            <a:avLst/>
          </a:prstGeom>
        </p:spPr>
        <p:txBody>
          <a:bodyPr wrap="none">
            <a:spAutoFit/>
          </a:bodyPr>
          <a:lstStyle/>
          <a:p>
            <a:r>
              <a:rPr lang="en-US" altLang="zh-CN" dirty="0" err="1" smtClean="0"/>
              <a:t>OpenWRT</a:t>
            </a:r>
            <a:r>
              <a:rPr lang="zh-CN" altLang="en-US" dirty="0" smtClean="0"/>
              <a:t>官方网址：</a:t>
            </a:r>
            <a:r>
              <a:rPr lang="en-US" altLang="zh-CN" dirty="0" smtClean="0">
                <a:hlinkClick r:id="rId2"/>
              </a:rPr>
              <a:t>http</a:t>
            </a:r>
            <a:r>
              <a:rPr lang="en-US" altLang="zh-CN" dirty="0">
                <a:hlinkClick r:id="rId2"/>
              </a:rPr>
              <a:t>://downloads.openwrt.org</a:t>
            </a:r>
            <a:r>
              <a:rPr lang="en-US" altLang="zh-CN" dirty="0" smtClean="0">
                <a:hlinkClick r:id="rId2"/>
              </a:rPr>
              <a:t>/</a:t>
            </a:r>
            <a:endParaRPr lang="en-US" altLang="zh-CN" dirty="0" smtClean="0"/>
          </a:p>
          <a:p>
            <a:endParaRPr lang="zh-CN" altLang="en-US" dirty="0"/>
          </a:p>
        </p:txBody>
      </p:sp>
      <p:sp>
        <p:nvSpPr>
          <p:cNvPr id="3" name="矩形 2"/>
          <p:cNvSpPr/>
          <p:nvPr/>
        </p:nvSpPr>
        <p:spPr>
          <a:xfrm>
            <a:off x="1267937" y="2327455"/>
            <a:ext cx="8605406" cy="923330"/>
          </a:xfrm>
          <a:prstGeom prst="rect">
            <a:avLst/>
          </a:prstGeom>
        </p:spPr>
        <p:txBody>
          <a:bodyPr wrap="square">
            <a:spAutoFit/>
          </a:bodyPr>
          <a:lstStyle/>
          <a:p>
            <a:r>
              <a:rPr lang="en-US" altLang="zh-CN" dirty="0" smtClean="0"/>
              <a:t>Cisco M20</a:t>
            </a:r>
            <a:r>
              <a:rPr lang="zh-CN" altLang="en-US" dirty="0" smtClean="0"/>
              <a:t>相关资源下载网址：</a:t>
            </a:r>
            <a:r>
              <a:rPr lang="en-US" altLang="zh-CN" dirty="0" smtClean="0">
                <a:hlinkClick r:id="rId3"/>
              </a:rPr>
              <a:t>http</a:t>
            </a:r>
            <a:r>
              <a:rPr lang="en-US" altLang="zh-CN" dirty="0">
                <a:hlinkClick r:id="rId3"/>
              </a:rPr>
              <a:t>://downloads.openwrt.org/chaos_calmer/15.05/brcm47xx/mips74k</a:t>
            </a:r>
            <a:r>
              <a:rPr lang="en-US" altLang="zh-CN" dirty="0" smtClean="0">
                <a:hlinkClick r:id="rId3"/>
              </a:rPr>
              <a:t>/</a:t>
            </a:r>
            <a:endParaRPr lang="en-US" altLang="zh-CN" dirty="0" smtClean="0"/>
          </a:p>
          <a:p>
            <a:endParaRPr lang="zh-CN" altLang="en-US" dirty="0"/>
          </a:p>
        </p:txBody>
      </p:sp>
      <p:grpSp>
        <p:nvGrpSpPr>
          <p:cNvPr id="6" name="组合 5"/>
          <p:cNvGrpSpPr/>
          <p:nvPr/>
        </p:nvGrpSpPr>
        <p:grpSpPr>
          <a:xfrm>
            <a:off x="1267937" y="3620479"/>
            <a:ext cx="9695115" cy="2233570"/>
            <a:chOff x="733401" y="2501903"/>
            <a:chExt cx="10485714" cy="2180953"/>
          </a:xfrm>
        </p:grpSpPr>
        <p:pic>
          <p:nvPicPr>
            <p:cNvPr id="4" name="图片 3"/>
            <p:cNvPicPr>
              <a:picLocks noChangeAspect="1"/>
            </p:cNvPicPr>
            <p:nvPr/>
          </p:nvPicPr>
          <p:blipFill>
            <a:blip r:embed="rId4"/>
            <a:stretch>
              <a:fillRect/>
            </a:stretch>
          </p:blipFill>
          <p:spPr>
            <a:xfrm>
              <a:off x="733401" y="4025713"/>
              <a:ext cx="10485714" cy="657143"/>
            </a:xfrm>
            <a:prstGeom prst="rect">
              <a:avLst/>
            </a:prstGeom>
          </p:spPr>
        </p:pic>
        <p:pic>
          <p:nvPicPr>
            <p:cNvPr id="5" name="图片 4"/>
            <p:cNvPicPr>
              <a:picLocks noChangeAspect="1"/>
            </p:cNvPicPr>
            <p:nvPr/>
          </p:nvPicPr>
          <p:blipFill>
            <a:blip r:embed="rId5"/>
            <a:stretch>
              <a:fillRect/>
            </a:stretch>
          </p:blipFill>
          <p:spPr>
            <a:xfrm>
              <a:off x="733401" y="2501903"/>
              <a:ext cx="10476190" cy="1523810"/>
            </a:xfrm>
            <a:prstGeom prst="rect">
              <a:avLst/>
            </a:prstGeom>
          </p:spPr>
        </p:pic>
      </p:grpSp>
      <p:sp>
        <p:nvSpPr>
          <p:cNvPr id="7" name="文本框 6"/>
          <p:cNvSpPr txBox="1"/>
          <p:nvPr/>
        </p:nvSpPr>
        <p:spPr>
          <a:xfrm>
            <a:off x="1267937" y="695515"/>
            <a:ext cx="4610349" cy="523220"/>
          </a:xfrm>
          <a:prstGeom prst="rect">
            <a:avLst/>
          </a:prstGeom>
          <a:noFill/>
        </p:spPr>
        <p:txBody>
          <a:bodyPr wrap="square" rtlCol="0">
            <a:spAutoFit/>
          </a:bodyPr>
          <a:lstStyle/>
          <a:p>
            <a:r>
              <a:rPr lang="zh-CN" altLang="en-US" sz="2800" dirty="0" smtClean="0"/>
              <a:t>尝试刷入</a:t>
            </a:r>
            <a:r>
              <a:rPr lang="en-US" altLang="zh-CN" sz="2800" dirty="0" err="1" smtClean="0"/>
              <a:t>OpenWRT</a:t>
            </a:r>
            <a:r>
              <a:rPr lang="zh-CN" altLang="en-US" sz="2800" dirty="0" smtClean="0"/>
              <a:t>固件</a:t>
            </a:r>
            <a:endParaRPr lang="en-US" altLang="zh-CN" sz="2800" dirty="0" smtClean="0"/>
          </a:p>
        </p:txBody>
      </p:sp>
    </p:spTree>
    <p:extLst>
      <p:ext uri="{BB962C8B-B14F-4D97-AF65-F5344CB8AC3E}">
        <p14:creationId xmlns:p14="http://schemas.microsoft.com/office/powerpoint/2010/main" val="1760921731"/>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189</TotalTime>
  <Words>4911</Words>
  <Application>Microsoft Office PowerPoint</Application>
  <PresentationFormat>宽屏</PresentationFormat>
  <Paragraphs>424</Paragraphs>
  <Slides>111</Slides>
  <Notes>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20" baseType="lpstr">
      <vt:lpstr>Helvetica Neue</vt:lpstr>
      <vt:lpstr>楷体</vt:lpstr>
      <vt:lpstr>宋体</vt:lpstr>
      <vt:lpstr>Arial</vt:lpstr>
      <vt:lpstr>Calibri</vt:lpstr>
      <vt:lpstr>Calibri Light</vt:lpstr>
      <vt:lpstr>Wingdings</vt:lpstr>
      <vt:lpstr>回顾</vt:lpstr>
      <vt:lpstr>Visio</vt:lpstr>
      <vt:lpstr>实验室搭建SDN</vt:lpstr>
      <vt:lpstr>步骤</vt:lpstr>
      <vt:lpstr>示意图</vt:lpstr>
      <vt:lpstr>不购需要买控制器</vt:lpstr>
      <vt:lpstr>需要购买一个OpenFlow交换机</vt:lpstr>
      <vt:lpstr>购买清单</vt:lpstr>
      <vt:lpstr>9月13日</vt:lpstr>
      <vt:lpstr>自制OpenFlow交换机</vt:lpstr>
      <vt:lpstr>自制OpenFlow交换机</vt:lpstr>
      <vt:lpstr>基于SDN架构的WLAN组网方案</vt:lpstr>
      <vt:lpstr>传统WLAN组网方案——胖AP</vt:lpstr>
      <vt:lpstr>传统WLAN组网方案——瘦AP+AC</vt:lpstr>
      <vt:lpstr>WLAN网络演进路线</vt:lpstr>
      <vt:lpstr>组网设备的演进</vt:lpstr>
      <vt:lpstr>SDN架构的WLAN组网方案</vt:lpstr>
      <vt:lpstr>PowerPoint 演示文稿</vt:lpstr>
      <vt:lpstr>PowerPoint 演示文稿</vt:lpstr>
      <vt:lpstr>PowerPoint 演示文稿</vt:lpstr>
      <vt:lpstr>SDN  与 传统网络</vt:lpstr>
      <vt:lpstr>传统网络</vt:lpstr>
      <vt:lpstr>PowerPoint 演示文稿</vt:lpstr>
      <vt:lpstr>简单回顾一下什么是SDN</vt:lpstr>
      <vt:lpstr>PowerPoint 演示文稿</vt:lpstr>
      <vt:lpstr>SDN的好处</vt:lpstr>
      <vt:lpstr>总结</vt:lpstr>
      <vt:lpstr>番外：有趣的SDN定义</vt:lpstr>
      <vt:lpstr>集线器、中继器、交换机、路由器相互之间的区别？可否互换？</vt:lpstr>
      <vt:lpstr>三层交换机与路由器的区别：</vt:lpstr>
      <vt:lpstr>48口百兆交换机：</vt:lpstr>
      <vt:lpstr>48口百兆路由器：</vt:lpstr>
      <vt:lpstr>实验室交换机换成路由器会怎么样？</vt:lpstr>
      <vt:lpstr>宿舍里的路由器换成交换机会怎么样？</vt:lpstr>
      <vt:lpstr>无线路由器作为无线交换机？</vt:lpstr>
      <vt:lpstr>抓包讲解OpenFlow协议</vt:lpstr>
      <vt:lpstr>抓包讲解OpenFlow协议</vt:lpstr>
      <vt:lpstr>抓包讲解OpenFlow协议</vt:lpstr>
      <vt:lpstr>PowerPoint 演示文稿</vt:lpstr>
      <vt:lpstr>9月22日</vt:lpstr>
      <vt:lpstr>OpenFlow的OpenWRT刷机部署</vt:lpstr>
      <vt:lpstr>环境</vt:lpstr>
      <vt:lpstr>安装依赖</vt:lpstr>
      <vt:lpstr>下载源码编译</vt:lpstr>
      <vt:lpstr>make menuconfig</vt:lpstr>
      <vt:lpstr>make menuconfig</vt:lpstr>
      <vt:lpstr>make menuconfig</vt:lpstr>
      <vt:lpstr>添加OpenFlow</vt:lpstr>
      <vt:lpstr>建立软链接</vt:lpstr>
      <vt:lpstr>make menuconfig</vt:lpstr>
      <vt:lpstr>make</vt:lpstr>
      <vt:lpstr>PowerPoint 演示文稿</vt:lpstr>
      <vt:lpstr>刷机</vt:lpstr>
      <vt:lpstr>刷机</vt:lpstr>
      <vt:lpstr>SDN与传统网络 的未来</vt:lpstr>
      <vt:lpstr>SDN现在面临的一些问题</vt:lpstr>
      <vt:lpstr>但这些并不是关键的问题</vt:lpstr>
      <vt:lpstr>SDN的应用场景</vt:lpstr>
      <vt:lpstr>PowerPoint 演示文稿</vt:lpstr>
      <vt:lpstr>PowerPoint 演示文稿</vt:lpstr>
      <vt:lpstr>PowerPoint 演示文稿</vt:lpstr>
      <vt:lpstr>9月30日</vt:lpstr>
      <vt:lpstr>编译带有OpenFlow的OpenWRT并刷入华为HG255D</vt:lpstr>
      <vt:lpstr>编译带有OpenFlow的OpenWRT并刷入华为HG255D</vt:lpstr>
      <vt:lpstr>编译带有OpenFlow的OpenWRT并刷入华为HG255D</vt:lpstr>
      <vt:lpstr>编译带有OpenFlow的OpenWRT并刷入华为HG255D</vt:lpstr>
      <vt:lpstr>编译带有OpenFlow的OpenWRT并刷入华为HG255D</vt:lpstr>
      <vt:lpstr>make menuconfig</vt:lpstr>
      <vt:lpstr>make menuconfig</vt:lpstr>
      <vt:lpstr>make menuconfig</vt:lpstr>
      <vt:lpstr>编译带有OpenFlow的OpenWRT并刷入华为HG255D</vt:lpstr>
      <vt:lpstr>编译带有OpenFlow的OpenWRT并刷入华为HG255D</vt:lpstr>
      <vt:lpstr>编译带有OpenFlow的OpenWRT并刷入华为HG255D</vt:lpstr>
      <vt:lpstr>编译带有OpenFlow的OpenWRT并刷入华为HG255D</vt:lpstr>
      <vt:lpstr>编译带有OpenFlow的OpenWRT并刷入华为HG255D</vt:lpstr>
      <vt:lpstr>编译带有OpenFlow的OpenWRT并刷入华为HG255D</vt:lpstr>
      <vt:lpstr>刷机</vt:lpstr>
      <vt:lpstr>刷机</vt:lpstr>
      <vt:lpstr>编译带有OpenFlow的OpenWRT并刷入华为HG255D</vt:lpstr>
      <vt:lpstr>10月15日</vt:lpstr>
      <vt:lpstr>设置ssh密码</vt:lpstr>
      <vt:lpstr>设置ssh密码</vt:lpstr>
      <vt:lpstr>用ssh打开openwrt的终端</vt:lpstr>
      <vt:lpstr>复制/lib里的functions.sh到/etc</vt:lpstr>
      <vt:lpstr>修改/etc/config/openflow</vt:lpstr>
      <vt:lpstr>开启openflow</vt:lpstr>
      <vt:lpstr>未成功开启</vt:lpstr>
      <vt:lpstr>在控制器上用wireshark2.2.1抓包</vt:lpstr>
      <vt:lpstr>在控制器上用wireshark2.2.1抓包</vt:lpstr>
      <vt:lpstr>在控制器上用wireshark2.2.1抓包</vt:lpstr>
      <vt:lpstr>用OpenDayLight操作流表</vt:lpstr>
      <vt:lpstr>用OpenDayLight操作流表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实验室搭建SDN</dc:title>
  <dc:creator>Takamina</dc:creator>
  <cp:lastModifiedBy>Takamina</cp:lastModifiedBy>
  <cp:revision>30</cp:revision>
  <dcterms:created xsi:type="dcterms:W3CDTF">2016-09-08T06:02:00Z</dcterms:created>
  <dcterms:modified xsi:type="dcterms:W3CDTF">2016-10-14T08:43:16Z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